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1" r:id="rId5"/>
    <p:sldId id="264" r:id="rId6"/>
    <p:sldId id="260" r:id="rId7"/>
    <p:sldId id="262" r:id="rId8"/>
    <p:sldId id="273" r:id="rId9"/>
    <p:sldId id="263" r:id="rId10"/>
    <p:sldId id="265" r:id="rId11"/>
    <p:sldId id="270" r:id="rId12"/>
    <p:sldId id="266" r:id="rId13"/>
    <p:sldId id="268" r:id="rId14"/>
    <p:sldId id="267" r:id="rId15"/>
    <p:sldId id="269" r:id="rId16"/>
    <p:sldId id="271" r:id="rId17"/>
    <p:sldId id="272" r:id="rId1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45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2A1A5E58-DBB9-4937-B682-8B7CFA17AE97}" type="datetimeFigureOut">
              <a:rPr lang="es-MX" smtClean="0"/>
              <a:t>16/02/2016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6EA68A5-8E55-4CC0-AC85-E2C271894CF6}" type="slidenum">
              <a:rPr lang="es-MX" smtClean="0"/>
              <a:t>‹Nº›</a:t>
            </a:fld>
            <a:endParaRPr lang="es-MX"/>
          </a:p>
        </p:txBody>
      </p:sp>
    </p:spTree>
    <p:extLst>
      <p:ext uri="{BB962C8B-B14F-4D97-AF65-F5344CB8AC3E}">
        <p14:creationId xmlns:p14="http://schemas.microsoft.com/office/powerpoint/2010/main" val="212838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A1A5E58-DBB9-4937-B682-8B7CFA17AE97}" type="datetimeFigureOut">
              <a:rPr lang="es-MX" smtClean="0"/>
              <a:t>16/02/2016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6EA68A5-8E55-4CC0-AC85-E2C271894CF6}" type="slidenum">
              <a:rPr lang="es-MX" smtClean="0"/>
              <a:t>‹Nº›</a:t>
            </a:fld>
            <a:endParaRPr lang="es-MX"/>
          </a:p>
        </p:txBody>
      </p:sp>
    </p:spTree>
    <p:extLst>
      <p:ext uri="{BB962C8B-B14F-4D97-AF65-F5344CB8AC3E}">
        <p14:creationId xmlns:p14="http://schemas.microsoft.com/office/powerpoint/2010/main" val="1795866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A1A5E58-DBB9-4937-B682-8B7CFA17AE97}" type="datetimeFigureOut">
              <a:rPr lang="es-MX" smtClean="0"/>
              <a:t>16/02/2016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6EA68A5-8E55-4CC0-AC85-E2C271894CF6}" type="slidenum">
              <a:rPr lang="es-MX" smtClean="0"/>
              <a:t>‹Nº›</a:t>
            </a:fld>
            <a:endParaRPr lang="es-MX"/>
          </a:p>
        </p:txBody>
      </p:sp>
    </p:spTree>
    <p:extLst>
      <p:ext uri="{BB962C8B-B14F-4D97-AF65-F5344CB8AC3E}">
        <p14:creationId xmlns:p14="http://schemas.microsoft.com/office/powerpoint/2010/main" val="860145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A1A5E58-DBB9-4937-B682-8B7CFA17AE97}" type="datetimeFigureOut">
              <a:rPr lang="es-MX" smtClean="0"/>
              <a:t>16/02/2016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6EA68A5-8E55-4CC0-AC85-E2C271894CF6}" type="slidenum">
              <a:rPr lang="es-MX" smtClean="0"/>
              <a:t>‹Nº›</a:t>
            </a:fld>
            <a:endParaRPr lang="es-MX"/>
          </a:p>
        </p:txBody>
      </p:sp>
    </p:spTree>
    <p:extLst>
      <p:ext uri="{BB962C8B-B14F-4D97-AF65-F5344CB8AC3E}">
        <p14:creationId xmlns:p14="http://schemas.microsoft.com/office/powerpoint/2010/main" val="2540991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A1A5E58-DBB9-4937-B682-8B7CFA17AE97}" type="datetimeFigureOut">
              <a:rPr lang="es-MX" smtClean="0"/>
              <a:t>16/02/2016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6EA68A5-8E55-4CC0-AC85-E2C271894CF6}" type="slidenum">
              <a:rPr lang="es-MX" smtClean="0"/>
              <a:t>‹Nº›</a:t>
            </a:fld>
            <a:endParaRPr lang="es-MX"/>
          </a:p>
        </p:txBody>
      </p:sp>
    </p:spTree>
    <p:extLst>
      <p:ext uri="{BB962C8B-B14F-4D97-AF65-F5344CB8AC3E}">
        <p14:creationId xmlns:p14="http://schemas.microsoft.com/office/powerpoint/2010/main" val="1460521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2A1A5E58-DBB9-4937-B682-8B7CFA17AE97}" type="datetimeFigureOut">
              <a:rPr lang="es-MX" smtClean="0"/>
              <a:t>16/02/2016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6EA68A5-8E55-4CC0-AC85-E2C271894CF6}" type="slidenum">
              <a:rPr lang="es-MX" smtClean="0"/>
              <a:t>‹Nº›</a:t>
            </a:fld>
            <a:endParaRPr lang="es-MX"/>
          </a:p>
        </p:txBody>
      </p:sp>
    </p:spTree>
    <p:extLst>
      <p:ext uri="{BB962C8B-B14F-4D97-AF65-F5344CB8AC3E}">
        <p14:creationId xmlns:p14="http://schemas.microsoft.com/office/powerpoint/2010/main" val="2090498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2A1A5E58-DBB9-4937-B682-8B7CFA17AE97}" type="datetimeFigureOut">
              <a:rPr lang="es-MX" smtClean="0"/>
              <a:t>16/02/2016</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46EA68A5-8E55-4CC0-AC85-E2C271894CF6}" type="slidenum">
              <a:rPr lang="es-MX" smtClean="0"/>
              <a:t>‹Nº›</a:t>
            </a:fld>
            <a:endParaRPr lang="es-MX"/>
          </a:p>
        </p:txBody>
      </p:sp>
    </p:spTree>
    <p:extLst>
      <p:ext uri="{BB962C8B-B14F-4D97-AF65-F5344CB8AC3E}">
        <p14:creationId xmlns:p14="http://schemas.microsoft.com/office/powerpoint/2010/main" val="1569645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2A1A5E58-DBB9-4937-B682-8B7CFA17AE97}" type="datetimeFigureOut">
              <a:rPr lang="es-MX" smtClean="0"/>
              <a:t>16/02/2016</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46EA68A5-8E55-4CC0-AC85-E2C271894CF6}" type="slidenum">
              <a:rPr lang="es-MX" smtClean="0"/>
              <a:t>‹Nº›</a:t>
            </a:fld>
            <a:endParaRPr lang="es-MX"/>
          </a:p>
        </p:txBody>
      </p:sp>
    </p:spTree>
    <p:extLst>
      <p:ext uri="{BB962C8B-B14F-4D97-AF65-F5344CB8AC3E}">
        <p14:creationId xmlns:p14="http://schemas.microsoft.com/office/powerpoint/2010/main" val="3767959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A1A5E58-DBB9-4937-B682-8B7CFA17AE97}" type="datetimeFigureOut">
              <a:rPr lang="es-MX" smtClean="0"/>
              <a:t>16/02/2016</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46EA68A5-8E55-4CC0-AC85-E2C271894CF6}" type="slidenum">
              <a:rPr lang="es-MX" smtClean="0"/>
              <a:t>‹Nº›</a:t>
            </a:fld>
            <a:endParaRPr lang="es-MX"/>
          </a:p>
        </p:txBody>
      </p:sp>
    </p:spTree>
    <p:extLst>
      <p:ext uri="{BB962C8B-B14F-4D97-AF65-F5344CB8AC3E}">
        <p14:creationId xmlns:p14="http://schemas.microsoft.com/office/powerpoint/2010/main" val="2713422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A1A5E58-DBB9-4937-B682-8B7CFA17AE97}" type="datetimeFigureOut">
              <a:rPr lang="es-MX" smtClean="0"/>
              <a:t>16/02/2016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6EA68A5-8E55-4CC0-AC85-E2C271894CF6}" type="slidenum">
              <a:rPr lang="es-MX" smtClean="0"/>
              <a:t>‹Nº›</a:t>
            </a:fld>
            <a:endParaRPr lang="es-MX"/>
          </a:p>
        </p:txBody>
      </p:sp>
    </p:spTree>
    <p:extLst>
      <p:ext uri="{BB962C8B-B14F-4D97-AF65-F5344CB8AC3E}">
        <p14:creationId xmlns:p14="http://schemas.microsoft.com/office/powerpoint/2010/main" val="3538025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A1A5E58-DBB9-4937-B682-8B7CFA17AE97}" type="datetimeFigureOut">
              <a:rPr lang="es-MX" smtClean="0"/>
              <a:t>16/02/2016</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6EA68A5-8E55-4CC0-AC85-E2C271894CF6}" type="slidenum">
              <a:rPr lang="es-MX" smtClean="0"/>
              <a:t>‹Nº›</a:t>
            </a:fld>
            <a:endParaRPr lang="es-MX"/>
          </a:p>
        </p:txBody>
      </p:sp>
    </p:spTree>
    <p:extLst>
      <p:ext uri="{BB962C8B-B14F-4D97-AF65-F5344CB8AC3E}">
        <p14:creationId xmlns:p14="http://schemas.microsoft.com/office/powerpoint/2010/main" val="594724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1A5E58-DBB9-4937-B682-8B7CFA17AE97}" type="datetimeFigureOut">
              <a:rPr lang="es-MX" smtClean="0"/>
              <a:t>16/02/2016</a:t>
            </a:fld>
            <a:endParaRPr lang="es-MX"/>
          </a:p>
        </p:txBody>
      </p:sp>
      <p:sp>
        <p:nvSpPr>
          <p:cNvPr id="5" name="Marcador de pie de pá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A68A5-8E55-4CC0-AC85-E2C271894CF6}" type="slidenum">
              <a:rPr lang="es-MX" smtClean="0"/>
              <a:t>‹Nº›</a:t>
            </a:fld>
            <a:endParaRPr lang="es-MX"/>
          </a:p>
        </p:txBody>
      </p:sp>
    </p:spTree>
    <p:extLst>
      <p:ext uri="{BB962C8B-B14F-4D97-AF65-F5344CB8AC3E}">
        <p14:creationId xmlns:p14="http://schemas.microsoft.com/office/powerpoint/2010/main" val="3215149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6399"/>
            <a:ext cx="12219708" cy="7324399"/>
          </a:xfrm>
          <a:prstGeom prst="rect">
            <a:avLst/>
          </a:prstGeom>
        </p:spPr>
      </p:pic>
      <p:sp>
        <p:nvSpPr>
          <p:cNvPr id="8" name="Título 1"/>
          <p:cNvSpPr txBox="1">
            <a:spLocks/>
          </p:cNvSpPr>
          <p:nvPr/>
        </p:nvSpPr>
        <p:spPr>
          <a:xfrm>
            <a:off x="498763" y="805526"/>
            <a:ext cx="11222182" cy="1108364"/>
          </a:xfrm>
          <a:prstGeom prst="rect">
            <a:avLst/>
          </a:prstGeom>
        </p:spPr>
        <p:txBody>
          <a:bodyPr vert="horz" lIns="91440" tIns="45720" rIns="91440" bIns="45720" rtlCol="0" anchor="b">
            <a:normAutofit fontScale="92500" lnSpcReduction="20000"/>
          </a:bodyPr>
          <a:lstStyle>
            <a:lvl1pPr algn="ctr" defTabSz="914377" rtl="0" eaLnBrk="1" latinLnBrk="0" hangingPunct="1">
              <a:lnSpc>
                <a:spcPct val="90000"/>
              </a:lnSpc>
              <a:spcBef>
                <a:spcPct val="0"/>
              </a:spcBef>
              <a:buNone/>
              <a:defRPr sz="6000" kern="1200">
                <a:solidFill>
                  <a:schemeClr val="tx1"/>
                </a:solidFill>
                <a:latin typeface="+mj-lt"/>
                <a:ea typeface="+mj-ea"/>
                <a:cs typeface="+mj-cs"/>
              </a:defRPr>
            </a:lvl1pPr>
          </a:lstStyle>
          <a:p>
            <a:r>
              <a:rPr lang="es-MX" sz="1600" i="1" dirty="0" smtClean="0">
                <a:latin typeface="Arial" panose="020B0604020202020204" pitchFamily="34" charset="0"/>
                <a:cs typeface="Arial" panose="020B0604020202020204" pitchFamily="34" charset="0"/>
              </a:rPr>
              <a:t>PROYECTO: </a:t>
            </a:r>
          </a:p>
          <a:p>
            <a:endParaRPr lang="es-MX" sz="1600" b="1" dirty="0" smtClean="0">
              <a:latin typeface="Arial" panose="020B0604020202020204" pitchFamily="34" charset="0"/>
              <a:cs typeface="Arial" panose="020B0604020202020204" pitchFamily="34" charset="0"/>
            </a:endParaRPr>
          </a:p>
          <a:p>
            <a:r>
              <a:rPr lang="es-MX" sz="2200" b="1" dirty="0" smtClean="0">
                <a:latin typeface="Arial" panose="020B0604020202020204" pitchFamily="34" charset="0"/>
                <a:cs typeface="Arial" panose="020B0604020202020204" pitchFamily="34" charset="0"/>
              </a:rPr>
              <a:t>          </a:t>
            </a:r>
            <a:r>
              <a:rPr lang="es-MX" sz="3200" b="1" dirty="0" smtClean="0">
                <a:latin typeface="Arial" panose="020B0604020202020204" pitchFamily="34" charset="0"/>
                <a:cs typeface="Arial" panose="020B0604020202020204" pitchFamily="34" charset="0"/>
              </a:rPr>
              <a:t>ESTRATEGIA DE MOVILIDAD CICLISTA EN  EL CENTRO DE FRESNILLO, ZAC. </a:t>
            </a:r>
            <a:endParaRPr lang="es-MX" sz="3200" b="1" dirty="0">
              <a:latin typeface="Arial" panose="020B0604020202020204" pitchFamily="34" charset="0"/>
              <a:cs typeface="Arial" panose="020B0604020202020204" pitchFamily="34" charset="0"/>
            </a:endParaRPr>
          </a:p>
        </p:txBody>
      </p:sp>
      <p:sp>
        <p:nvSpPr>
          <p:cNvPr id="9" name="Título 1"/>
          <p:cNvSpPr txBox="1">
            <a:spLocks/>
          </p:cNvSpPr>
          <p:nvPr/>
        </p:nvSpPr>
        <p:spPr>
          <a:xfrm>
            <a:off x="1655972" y="2455019"/>
            <a:ext cx="9144000" cy="1481561"/>
          </a:xfrm>
          <a:prstGeom prst="rect">
            <a:avLst/>
          </a:prstGeom>
        </p:spPr>
        <p:txBody>
          <a:bodyPr vert="horz" lIns="91440" tIns="45720" rIns="91440" bIns="45720" rtlCol="0" anchor="b">
            <a:normAutofit lnSpcReduction="10000"/>
          </a:bodyPr>
          <a:lstStyle>
            <a:lvl1pPr algn="ctr" defTabSz="914377" rtl="0" eaLnBrk="1" latinLnBrk="0" hangingPunct="1">
              <a:lnSpc>
                <a:spcPct val="90000"/>
              </a:lnSpc>
              <a:spcBef>
                <a:spcPct val="0"/>
              </a:spcBef>
              <a:buNone/>
              <a:defRPr sz="6000" kern="1200">
                <a:solidFill>
                  <a:schemeClr val="tx1"/>
                </a:solidFill>
                <a:latin typeface="+mj-lt"/>
                <a:ea typeface="+mj-ea"/>
                <a:cs typeface="+mj-cs"/>
              </a:defRPr>
            </a:lvl1pPr>
          </a:lstStyle>
          <a:p>
            <a:r>
              <a:rPr lang="es-MX" sz="1400" i="1" dirty="0" smtClean="0">
                <a:latin typeface="Arial" panose="020B0604020202020204" pitchFamily="34" charset="0"/>
                <a:cs typeface="Arial" panose="020B0604020202020204" pitchFamily="34" charset="0"/>
              </a:rPr>
              <a:t>PRESENTAN:</a:t>
            </a:r>
          </a:p>
          <a:p>
            <a:endParaRPr lang="es-MX" sz="2400" dirty="0" smtClean="0">
              <a:latin typeface="Arial" panose="020B0604020202020204" pitchFamily="34" charset="0"/>
              <a:cs typeface="Arial" panose="020B0604020202020204" pitchFamily="34" charset="0"/>
            </a:endParaRPr>
          </a:p>
          <a:p>
            <a:r>
              <a:rPr lang="es-MX" sz="2400" b="1" dirty="0" smtClean="0">
                <a:latin typeface="Arial" panose="020B0604020202020204" pitchFamily="34" charset="0"/>
                <a:cs typeface="Arial" panose="020B0604020202020204" pitchFamily="34" charset="0"/>
              </a:rPr>
              <a:t>ARQ. DÍAZ LOPEZ IRHAM ALHAID</a:t>
            </a:r>
          </a:p>
          <a:p>
            <a:r>
              <a:rPr lang="es-MX" sz="2400" b="1" dirty="0" smtClean="0">
                <a:latin typeface="Arial" panose="020B0604020202020204" pitchFamily="34" charset="0"/>
                <a:cs typeface="Arial" panose="020B0604020202020204" pitchFamily="34" charset="0"/>
              </a:rPr>
              <a:t>ARQ. SANDOVAL QUEZADA MONICA ISABEL</a:t>
            </a:r>
          </a:p>
          <a:p>
            <a:r>
              <a:rPr lang="es-MX" sz="2400" b="1" dirty="0" smtClean="0">
                <a:latin typeface="Arial" panose="020B0604020202020204" pitchFamily="34" charset="0"/>
                <a:cs typeface="Arial" panose="020B0604020202020204" pitchFamily="34" charset="0"/>
              </a:rPr>
              <a:t>ARQ. AZÚA FLORES SARA FABIOLA</a:t>
            </a:r>
            <a:endParaRPr lang="es-MX"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6862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8" y="-452582"/>
            <a:ext cx="12219708" cy="7324399"/>
          </a:xfrm>
          <a:prstGeom prst="rect">
            <a:avLst/>
          </a:prstGeom>
        </p:spPr>
      </p:pic>
      <p:sp>
        <p:nvSpPr>
          <p:cNvPr id="3" name="Marcador de contenido 2"/>
          <p:cNvSpPr>
            <a:spLocks noGrp="1"/>
          </p:cNvSpPr>
          <p:nvPr>
            <p:ph idx="1"/>
          </p:nvPr>
        </p:nvSpPr>
        <p:spPr>
          <a:xfrm>
            <a:off x="838199" y="577885"/>
            <a:ext cx="11084169" cy="5109551"/>
          </a:xfrm>
        </p:spPr>
        <p:txBody>
          <a:bodyPr>
            <a:noAutofit/>
          </a:bodyPr>
          <a:lstStyle/>
          <a:p>
            <a:pPr marL="0" indent="0" algn="just">
              <a:buNone/>
            </a:pPr>
            <a:r>
              <a:rPr lang="es-MX" sz="1700" b="1" dirty="0"/>
              <a:t>CARACTERÍSTICAS GENERALES </a:t>
            </a:r>
            <a:r>
              <a:rPr lang="es-MX" sz="1700" b="1" dirty="0" smtClean="0"/>
              <a:t>PARA </a:t>
            </a:r>
            <a:r>
              <a:rPr lang="es-MX" sz="1700" b="1" dirty="0"/>
              <a:t>DESARROLLO DEL PROYECTO</a:t>
            </a:r>
          </a:p>
          <a:p>
            <a:pPr marL="0" indent="0" algn="just">
              <a:buNone/>
            </a:pPr>
            <a:r>
              <a:rPr lang="es-MX" sz="1700" dirty="0"/>
              <a:t>El proyecto a realizar será del tipo Integral, es decir, que constará de obra, imagen urbana, reordenación vial y acciones sociales</a:t>
            </a:r>
            <a:r>
              <a:rPr lang="es-MX" sz="1700" dirty="0" smtClean="0"/>
              <a:t>.</a:t>
            </a:r>
          </a:p>
          <a:p>
            <a:pPr marL="0" indent="0" algn="just">
              <a:buNone/>
            </a:pPr>
            <a:endParaRPr lang="es-MX" sz="1700" dirty="0"/>
          </a:p>
          <a:p>
            <a:pPr marL="0" indent="0" algn="just">
              <a:buNone/>
            </a:pPr>
            <a:r>
              <a:rPr lang="es-MX" sz="1700" b="1" dirty="0" smtClean="0"/>
              <a:t>DIAGNÓSTICO</a:t>
            </a:r>
          </a:p>
          <a:p>
            <a:pPr marL="0" indent="0" algn="just">
              <a:buNone/>
            </a:pPr>
            <a:r>
              <a:rPr lang="es-MX" sz="1700" b="1" dirty="0" smtClean="0"/>
              <a:t>Antecedentes históricos</a:t>
            </a:r>
          </a:p>
          <a:p>
            <a:pPr marL="0" indent="0" algn="just">
              <a:buNone/>
            </a:pPr>
            <a:r>
              <a:rPr lang="es-MX" sz="1700" i="1" dirty="0" smtClean="0"/>
              <a:t>Congestionamiento vial                                            Contaminación acústica</a:t>
            </a:r>
          </a:p>
          <a:p>
            <a:pPr marL="0" indent="0" algn="just">
              <a:buNone/>
            </a:pPr>
            <a:endParaRPr lang="es-MX" sz="1700" i="1" dirty="0" smtClean="0"/>
          </a:p>
          <a:p>
            <a:pPr marL="0" indent="0" algn="just">
              <a:buNone/>
            </a:pPr>
            <a:endParaRPr lang="es-MX" sz="1700" i="1" dirty="0"/>
          </a:p>
          <a:p>
            <a:endParaRPr lang="es-MX" b="1" dirty="0"/>
          </a:p>
          <a:p>
            <a:pPr marL="0" indent="0" algn="just">
              <a:buNone/>
            </a:pPr>
            <a:endParaRPr lang="es-MX" sz="1700" i="1" dirty="0"/>
          </a:p>
          <a:p>
            <a:pPr marL="0" indent="0" algn="just">
              <a:buNone/>
            </a:pPr>
            <a:endParaRPr lang="es-MX" sz="1700" dirty="0"/>
          </a:p>
          <a:p>
            <a:pPr marL="0" indent="0">
              <a:buNone/>
            </a:pPr>
            <a:endParaRPr lang="es-MX" sz="1600" b="1" dirty="0" smtClean="0">
              <a:latin typeface="Arial" panose="020B0604020202020204" pitchFamily="34" charset="0"/>
              <a:cs typeface="Arial" panose="020B0604020202020204" pitchFamily="34" charset="0"/>
            </a:endParaRPr>
          </a:p>
          <a:p>
            <a:pPr marL="0" indent="0">
              <a:buNone/>
            </a:pPr>
            <a:endParaRPr lang="es-MX" sz="1600" dirty="0" smtClean="0">
              <a:latin typeface="Arial" panose="020B0604020202020204" pitchFamily="34" charset="0"/>
              <a:cs typeface="Arial" panose="020B0604020202020204" pitchFamily="34" charset="0"/>
            </a:endParaRPr>
          </a:p>
        </p:txBody>
      </p:sp>
      <p:sp>
        <p:nvSpPr>
          <p:cNvPr id="6" name="Título 1"/>
          <p:cNvSpPr txBox="1">
            <a:spLocks/>
          </p:cNvSpPr>
          <p:nvPr/>
        </p:nvSpPr>
        <p:spPr>
          <a:xfrm>
            <a:off x="5495636" y="76736"/>
            <a:ext cx="6797964" cy="50114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s-MX" sz="1400" b="1" dirty="0" smtClean="0">
                <a:solidFill>
                  <a:schemeClr val="bg2">
                    <a:lumMod val="50000"/>
                  </a:schemeClr>
                </a:solidFill>
                <a:latin typeface="Arial" panose="020B0604020202020204" pitchFamily="34" charset="0"/>
                <a:cs typeface="Arial" panose="020B0604020202020204" pitchFamily="34" charset="0"/>
              </a:rPr>
              <a:t>ESTRATEGIA DE MOVILIDAD CICLISTA EN EL CENTRO DE FRESNILLO, ZAC</a:t>
            </a:r>
            <a:r>
              <a:rPr lang="es-MX" sz="1400" b="1" spc="100" dirty="0" smtClean="0">
                <a:solidFill>
                  <a:schemeClr val="bg2">
                    <a:lumMod val="50000"/>
                  </a:schemeClr>
                </a:solidFill>
                <a:latin typeface="Arial" panose="020B0604020202020204" pitchFamily="34" charset="0"/>
                <a:cs typeface="Arial" panose="020B0604020202020204" pitchFamily="34" charset="0"/>
              </a:rPr>
              <a:t>.</a:t>
            </a:r>
            <a:endParaRPr lang="es-MX" sz="1400" b="1" spc="100" dirty="0">
              <a:solidFill>
                <a:schemeClr val="bg2">
                  <a:lumMod val="50000"/>
                </a:schemeClr>
              </a:solidFill>
              <a:latin typeface="Arial" panose="020B0604020202020204" pitchFamily="34" charset="0"/>
              <a:cs typeface="Arial" panose="020B0604020202020204" pitchFamily="34" charset="0"/>
            </a:endParaRPr>
          </a:p>
        </p:txBody>
      </p:sp>
      <p:pic>
        <p:nvPicPr>
          <p:cNvPr id="7" name="Picture 2" descr="https://pbs.twimg.com/media/BuuBf4rCcAAc5g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3902" y="2951097"/>
            <a:ext cx="2756063" cy="20670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cdn.ntrzacatecas.com/archivos/2015/02/trafico-180215-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199" y="3064885"/>
            <a:ext cx="3139365" cy="183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374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2266"/>
            <a:ext cx="12219708" cy="7324399"/>
          </a:xfrm>
          <a:prstGeom prst="rect">
            <a:avLst/>
          </a:prstGeom>
        </p:spPr>
      </p:pic>
      <p:sp>
        <p:nvSpPr>
          <p:cNvPr id="5" name="Rectángulo 4"/>
          <p:cNvSpPr/>
          <p:nvPr/>
        </p:nvSpPr>
        <p:spPr>
          <a:xfrm>
            <a:off x="0" y="641150"/>
            <a:ext cx="11859904" cy="3139321"/>
          </a:xfrm>
          <a:prstGeom prst="rect">
            <a:avLst/>
          </a:prstGeom>
        </p:spPr>
        <p:txBody>
          <a:bodyPr wrap="square">
            <a:spAutoFit/>
          </a:bodyPr>
          <a:lstStyle/>
          <a:p>
            <a:pPr algn="just"/>
            <a:r>
              <a:rPr lang="es-MX" i="1" dirty="0"/>
              <a:t>Contaminación ambiental       </a:t>
            </a:r>
            <a:r>
              <a:rPr lang="es-MX" i="1" dirty="0" smtClean="0"/>
              <a:t>                                 </a:t>
            </a:r>
            <a:r>
              <a:rPr lang="es-MX" i="1" dirty="0"/>
              <a:t>Uso del vehículo motorizado y su impacto en el entorno </a:t>
            </a:r>
            <a:r>
              <a:rPr lang="es-MX" i="1" dirty="0" smtClean="0"/>
              <a:t>urbano</a:t>
            </a:r>
          </a:p>
          <a:p>
            <a:pPr algn="just"/>
            <a:endParaRPr lang="es-MX" i="1" dirty="0"/>
          </a:p>
          <a:p>
            <a:pPr algn="just"/>
            <a:endParaRPr lang="es-MX" i="1" dirty="0" smtClean="0"/>
          </a:p>
          <a:p>
            <a:pPr algn="just"/>
            <a:endParaRPr lang="es-MX" i="1" dirty="0"/>
          </a:p>
          <a:p>
            <a:pPr algn="just"/>
            <a:endParaRPr lang="es-MX" i="1" dirty="0" smtClean="0"/>
          </a:p>
          <a:p>
            <a:pPr algn="just"/>
            <a:endParaRPr lang="es-MX" i="1" dirty="0"/>
          </a:p>
          <a:p>
            <a:pPr algn="just"/>
            <a:endParaRPr lang="es-MX" i="1" dirty="0" smtClean="0"/>
          </a:p>
          <a:p>
            <a:pPr algn="just"/>
            <a:endParaRPr lang="es-MX" i="1" dirty="0"/>
          </a:p>
          <a:p>
            <a:pPr algn="just"/>
            <a:endParaRPr lang="es-MX" i="1" dirty="0"/>
          </a:p>
          <a:p>
            <a:pPr algn="just"/>
            <a:r>
              <a:rPr lang="es-MX" i="1" dirty="0"/>
              <a:t>Accidentes de tránsito                                               Impacto negativo hacia los demás medios de transporte</a:t>
            </a:r>
          </a:p>
          <a:p>
            <a:pPr algn="just"/>
            <a:endParaRPr lang="es-MX" b="1" dirty="0"/>
          </a:p>
        </p:txBody>
      </p:sp>
      <p:pic>
        <p:nvPicPr>
          <p:cNvPr id="2052" name="Picture 4" descr="http://www.mexicohazalgo.org/wp-content/uploads/2014/12/camion-contaminac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6" y="1118001"/>
            <a:ext cx="2324100" cy="19526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cdn.ntrzacatecas.com/archivos/2013/03/oprativo-transi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5601" y="1031267"/>
            <a:ext cx="3488377" cy="203935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2.bp.blogspot.com/-jRToZejd1T4/VKLF0ozrYdI/AAAAAAACh3c/i7vUVodPm7o/s1600/CHOQUE%2BCONTRA%2BPUENTE%2BPEATONAL_02-71591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576" y="3547477"/>
            <a:ext cx="2546136" cy="174251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cdn.ntrzacatecas.com/archivos/2013/11/VIALIDA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6889" y="3460743"/>
            <a:ext cx="3215422" cy="1879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80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902" y="-466399"/>
            <a:ext cx="12219708" cy="7324399"/>
          </a:xfrm>
          <a:prstGeom prst="rect">
            <a:avLst/>
          </a:prstGeom>
        </p:spPr>
      </p:pic>
      <p:sp>
        <p:nvSpPr>
          <p:cNvPr id="6" name="Título 1"/>
          <p:cNvSpPr txBox="1">
            <a:spLocks/>
          </p:cNvSpPr>
          <p:nvPr/>
        </p:nvSpPr>
        <p:spPr>
          <a:xfrm>
            <a:off x="5495636" y="76736"/>
            <a:ext cx="6797964" cy="50114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s-MX" sz="1400" b="1" dirty="0" smtClean="0">
                <a:solidFill>
                  <a:schemeClr val="bg2">
                    <a:lumMod val="50000"/>
                  </a:schemeClr>
                </a:solidFill>
                <a:latin typeface="Arial" panose="020B0604020202020204" pitchFamily="34" charset="0"/>
                <a:cs typeface="Arial" panose="020B0604020202020204" pitchFamily="34" charset="0"/>
              </a:rPr>
              <a:t>ESTRATEGIA DE MOVILIDAD CICLISTA EN EL CENTRO DE FRESNILLO, ZAC</a:t>
            </a:r>
            <a:r>
              <a:rPr lang="es-MX" sz="1400" b="1" spc="100" dirty="0" smtClean="0">
                <a:solidFill>
                  <a:schemeClr val="bg2">
                    <a:lumMod val="50000"/>
                  </a:schemeClr>
                </a:solidFill>
                <a:latin typeface="Arial" panose="020B0604020202020204" pitchFamily="34" charset="0"/>
                <a:cs typeface="Arial" panose="020B0604020202020204" pitchFamily="34" charset="0"/>
              </a:rPr>
              <a:t>.</a:t>
            </a:r>
            <a:endParaRPr lang="es-MX" sz="1400" b="1" spc="100" dirty="0">
              <a:solidFill>
                <a:schemeClr val="bg2">
                  <a:lumMod val="50000"/>
                </a:schemeClr>
              </a:solidFill>
              <a:latin typeface="Arial" panose="020B0604020202020204" pitchFamily="34" charset="0"/>
              <a:cs typeface="Arial" panose="020B0604020202020204" pitchFamily="34" charset="0"/>
            </a:endParaRPr>
          </a:p>
        </p:txBody>
      </p:sp>
      <p:pic>
        <p:nvPicPr>
          <p:cNvPr id="8" name="Imagen 7"/>
          <p:cNvPicPr/>
          <p:nvPr/>
        </p:nvPicPr>
        <p:blipFill rotWithShape="1">
          <a:blip r:embed="rId3" cstate="print">
            <a:extLst>
              <a:ext uri="{28A0092B-C50C-407E-A947-70E740481C1C}">
                <a14:useLocalDpi xmlns:a14="http://schemas.microsoft.com/office/drawing/2010/main" val="0"/>
              </a:ext>
            </a:extLst>
          </a:blip>
          <a:srcRect l="75816" t="13542" b="40294"/>
          <a:stretch/>
        </p:blipFill>
        <p:spPr bwMode="auto">
          <a:xfrm>
            <a:off x="8796522" y="2274678"/>
            <a:ext cx="2753794" cy="2104816"/>
          </a:xfrm>
          <a:prstGeom prst="rect">
            <a:avLst/>
          </a:prstGeom>
          <a:noFill/>
          <a:ln w="317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9" name="Rectángulo 8"/>
          <p:cNvSpPr/>
          <p:nvPr/>
        </p:nvSpPr>
        <p:spPr>
          <a:xfrm>
            <a:off x="-132120" y="314958"/>
            <a:ext cx="2587888" cy="390363"/>
          </a:xfrm>
          <a:prstGeom prst="rect">
            <a:avLst/>
          </a:prstGeom>
        </p:spPr>
        <p:txBody>
          <a:bodyPr wrap="none">
            <a:spAutoFit/>
          </a:bodyPr>
          <a:lstStyle/>
          <a:p>
            <a:pPr indent="449580">
              <a:lnSpc>
                <a:spcPct val="115000"/>
              </a:lnSpc>
              <a:spcBef>
                <a:spcPts val="200"/>
              </a:spcBef>
              <a:spcAft>
                <a:spcPts val="0"/>
              </a:spcAft>
            </a:pPr>
            <a:r>
              <a:rPr lang="es-MX" b="1" dirty="0">
                <a:latin typeface="Arial" panose="020B0604020202020204" pitchFamily="34" charset="0"/>
                <a:ea typeface="Times New Roman" panose="02020603050405020304" pitchFamily="18" charset="0"/>
                <a:cs typeface="Times New Roman" panose="02020603050405020304" pitchFamily="18" charset="0"/>
              </a:rPr>
              <a:t>Área del proyecto</a:t>
            </a:r>
            <a:endParaRPr lang="es-MX" b="1" dirty="0">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4"/>
          <a:srcRect l="30396" t="17599" r="10915" b="6524"/>
          <a:stretch/>
        </p:blipFill>
        <p:spPr>
          <a:xfrm>
            <a:off x="-132120" y="866276"/>
            <a:ext cx="8464378" cy="6152679"/>
          </a:xfrm>
          <a:prstGeom prst="rect">
            <a:avLst/>
          </a:prstGeom>
        </p:spPr>
      </p:pic>
    </p:spTree>
    <p:extLst>
      <p:ext uri="{BB962C8B-B14F-4D97-AF65-F5344CB8AC3E}">
        <p14:creationId xmlns:p14="http://schemas.microsoft.com/office/powerpoint/2010/main" val="3617210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8" y="-452582"/>
            <a:ext cx="12219708" cy="7324399"/>
          </a:xfrm>
          <a:prstGeom prst="rect">
            <a:avLst/>
          </a:prstGeom>
        </p:spPr>
      </p:pic>
      <p:sp>
        <p:nvSpPr>
          <p:cNvPr id="5" name="Título 1"/>
          <p:cNvSpPr txBox="1">
            <a:spLocks/>
          </p:cNvSpPr>
          <p:nvPr/>
        </p:nvSpPr>
        <p:spPr>
          <a:xfrm>
            <a:off x="5495636" y="76736"/>
            <a:ext cx="6797964" cy="50114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s-MX" sz="1400" b="1" dirty="0" smtClean="0">
                <a:solidFill>
                  <a:schemeClr val="bg2">
                    <a:lumMod val="50000"/>
                  </a:schemeClr>
                </a:solidFill>
                <a:latin typeface="Arial" panose="020B0604020202020204" pitchFamily="34" charset="0"/>
                <a:cs typeface="Arial" panose="020B0604020202020204" pitchFamily="34" charset="0"/>
              </a:rPr>
              <a:t>ESTRATEGIA DE MOVILIDAD CICLISTA EN EL CENTRO DE FRESNILLO, ZAC</a:t>
            </a:r>
            <a:r>
              <a:rPr lang="es-MX" sz="1400" b="1" spc="100" dirty="0" smtClean="0">
                <a:solidFill>
                  <a:schemeClr val="bg2">
                    <a:lumMod val="50000"/>
                  </a:schemeClr>
                </a:solidFill>
                <a:latin typeface="Arial" panose="020B0604020202020204" pitchFamily="34" charset="0"/>
                <a:cs typeface="Arial" panose="020B0604020202020204" pitchFamily="34" charset="0"/>
              </a:rPr>
              <a:t>.</a:t>
            </a:r>
            <a:endParaRPr lang="es-MX" sz="1400" b="1" spc="100" dirty="0">
              <a:solidFill>
                <a:schemeClr val="bg2">
                  <a:lumMod val="50000"/>
                </a:schemeClr>
              </a:solidFill>
              <a:latin typeface="Arial" panose="020B0604020202020204" pitchFamily="34" charset="0"/>
              <a:cs typeface="Arial" panose="020B0604020202020204" pitchFamily="34" charset="0"/>
            </a:endParaRPr>
          </a:p>
        </p:txBody>
      </p:sp>
      <p:sp>
        <p:nvSpPr>
          <p:cNvPr id="6" name="Rectángulo 5"/>
          <p:cNvSpPr/>
          <p:nvPr/>
        </p:nvSpPr>
        <p:spPr>
          <a:xfrm>
            <a:off x="163773" y="526475"/>
            <a:ext cx="11764370" cy="4323235"/>
          </a:xfrm>
          <a:prstGeom prst="rect">
            <a:avLst/>
          </a:prstGeom>
        </p:spPr>
        <p:txBody>
          <a:bodyPr wrap="square">
            <a:spAutoFit/>
          </a:bodyPr>
          <a:lstStyle/>
          <a:p>
            <a:pPr algn="just">
              <a:lnSpc>
                <a:spcPct val="115000"/>
              </a:lnSpc>
              <a:spcAft>
                <a:spcPts val="800"/>
              </a:spcAft>
            </a:pPr>
            <a:r>
              <a:rPr lang="es-MX" dirty="0">
                <a:latin typeface="Arial" panose="020B0604020202020204" pitchFamily="34" charset="0"/>
                <a:ea typeface="Calibri" panose="020F0502020204030204" pitchFamily="34" charset="0"/>
                <a:cs typeface="Times New Roman" panose="02020603050405020304" pitchFamily="18" charset="0"/>
              </a:rPr>
              <a:t> </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s-MX" b="1" dirty="0">
                <a:latin typeface="Arial" panose="020B0604020202020204" pitchFamily="34" charset="0"/>
                <a:ea typeface="Calibri" panose="020F0502020204030204" pitchFamily="34" charset="0"/>
                <a:cs typeface="Times New Roman" panose="02020603050405020304" pitchFamily="18" charset="0"/>
              </a:rPr>
              <a:t>Análisis de factores internos y externos.</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s-MX" dirty="0">
                <a:latin typeface="Arial" panose="020B0604020202020204" pitchFamily="34" charset="0"/>
                <a:ea typeface="Calibri" panose="020F0502020204030204" pitchFamily="34" charset="0"/>
                <a:cs typeface="Times New Roman" panose="02020603050405020304" pitchFamily="18" charset="0"/>
              </a:rPr>
              <a:t>Para la correcta elaboración de un proyecto urbano, es necesario detectar los factores que influyen tanto directa como indirectamente en el proyecto. </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s-MX" dirty="0">
                <a:latin typeface="Arial" panose="020B0604020202020204" pitchFamily="34" charset="0"/>
                <a:ea typeface="Calibri" panose="020F0502020204030204" pitchFamily="34" charset="0"/>
                <a:cs typeface="Times New Roman" panose="02020603050405020304" pitchFamily="18" charset="0"/>
              </a:rPr>
              <a:t>Se elaborará un análisis de fortalezas, oportunidades, debilidades y amenazas (FODA),  que consiste en listar 5 de las variables más importantes de cada categoría citada. Y estas se presentan en una matriz de análisis 20x20, que servirán para detectar las variables con mayor incidencia sobre las otras.</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s-MX" dirty="0">
                <a:latin typeface="Arial" panose="020B0604020202020204" pitchFamily="34" charset="0"/>
                <a:ea typeface="Calibri" panose="020F0502020204030204" pitchFamily="34" charset="0"/>
                <a:cs typeface="Times New Roman" panose="02020603050405020304" pitchFamily="18" charset="0"/>
              </a:rPr>
              <a:t>El modelo propuesto por Pérez (2008) describe el impacto de una variable con respecto a otra a partir del siguiente cuestionamiento:</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s-MX" dirty="0">
                <a:latin typeface="Arial" panose="020B0604020202020204" pitchFamily="34" charset="0"/>
                <a:ea typeface="Calibri" panose="020F0502020204030204" pitchFamily="34" charset="0"/>
                <a:cs typeface="Times New Roman" panose="02020603050405020304" pitchFamily="18" charset="0"/>
              </a:rPr>
              <a:t>¿”A” impacta significativamente a “B”?</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s-MX" sz="1600" dirty="0">
                <a:latin typeface="Arial" panose="020B0604020202020204" pitchFamily="34" charset="0"/>
                <a:ea typeface="Calibri" panose="020F0502020204030204" pitchFamily="34" charset="0"/>
                <a:cs typeface="Times New Roman" panose="02020603050405020304" pitchFamily="18" charset="0"/>
              </a:rPr>
              <a:t>En caso de ser positivo será= 1.</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s-MX" sz="1600" dirty="0">
                <a:latin typeface="Arial" panose="020B0604020202020204" pitchFamily="34" charset="0"/>
                <a:ea typeface="Calibri" panose="020F0502020204030204" pitchFamily="34" charset="0"/>
                <a:cs typeface="Times New Roman" panose="02020603050405020304" pitchFamily="18" charset="0"/>
              </a:rPr>
              <a:t>En caso de ser negativo será= 0.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0725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8" y="-452582"/>
            <a:ext cx="12219708" cy="7324399"/>
          </a:xfrm>
          <a:prstGeom prst="rect">
            <a:avLst/>
          </a:prstGeom>
        </p:spPr>
      </p:pic>
      <p:sp>
        <p:nvSpPr>
          <p:cNvPr id="2" name="Título 1"/>
          <p:cNvSpPr>
            <a:spLocks noGrp="1"/>
          </p:cNvSpPr>
          <p:nvPr>
            <p:ph type="title"/>
          </p:nvPr>
        </p:nvSpPr>
        <p:spPr/>
        <p:txBody>
          <a:bodyPr/>
          <a:lstStyle/>
          <a:p>
            <a:endParaRPr lang="es-MX" dirty="0"/>
          </a:p>
        </p:txBody>
      </p:sp>
      <p:sp>
        <p:nvSpPr>
          <p:cNvPr id="5" name="Título 1"/>
          <p:cNvSpPr txBox="1">
            <a:spLocks/>
          </p:cNvSpPr>
          <p:nvPr/>
        </p:nvSpPr>
        <p:spPr>
          <a:xfrm>
            <a:off x="5495636" y="76736"/>
            <a:ext cx="6797964" cy="50114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s-MX" sz="1400" b="1" dirty="0" smtClean="0">
                <a:solidFill>
                  <a:schemeClr val="bg2">
                    <a:lumMod val="50000"/>
                  </a:schemeClr>
                </a:solidFill>
                <a:latin typeface="Arial" panose="020B0604020202020204" pitchFamily="34" charset="0"/>
                <a:cs typeface="Arial" panose="020B0604020202020204" pitchFamily="34" charset="0"/>
              </a:rPr>
              <a:t>ESTRATEGIA DE MOVILIDAD CICLISTA EN EL CENTRO DE FRESNILLO, ZAC</a:t>
            </a:r>
            <a:r>
              <a:rPr lang="es-MX" sz="1400" b="1" spc="100" dirty="0" smtClean="0">
                <a:solidFill>
                  <a:schemeClr val="bg2">
                    <a:lumMod val="50000"/>
                  </a:schemeClr>
                </a:solidFill>
                <a:latin typeface="Arial" panose="020B0604020202020204" pitchFamily="34" charset="0"/>
                <a:cs typeface="Arial" panose="020B0604020202020204" pitchFamily="34" charset="0"/>
              </a:rPr>
              <a:t>.</a:t>
            </a:r>
            <a:endParaRPr lang="es-MX" sz="1400" b="1" spc="100" dirty="0">
              <a:solidFill>
                <a:schemeClr val="bg2">
                  <a:lumMod val="50000"/>
                </a:schemeClr>
              </a:solidFill>
              <a:latin typeface="Arial" panose="020B0604020202020204" pitchFamily="34" charset="0"/>
              <a:cs typeface="Arial" panose="020B0604020202020204" pitchFamily="34" charset="0"/>
            </a:endParaRPr>
          </a:p>
        </p:txBody>
      </p:sp>
      <p:graphicFrame>
        <p:nvGraphicFramePr>
          <p:cNvPr id="10" name="Marcador de contenido 9"/>
          <p:cNvGraphicFramePr>
            <a:graphicFrameLocks noGrp="1"/>
          </p:cNvGraphicFramePr>
          <p:nvPr>
            <p:ph idx="1"/>
            <p:extLst>
              <p:ext uri="{D42A27DB-BD31-4B8C-83A1-F6EECF244321}">
                <p14:modId xmlns:p14="http://schemas.microsoft.com/office/powerpoint/2010/main" val="3587308287"/>
              </p:ext>
            </p:extLst>
          </p:nvPr>
        </p:nvGraphicFramePr>
        <p:xfrm>
          <a:off x="272961" y="577895"/>
          <a:ext cx="11573289" cy="4629560"/>
        </p:xfrm>
        <a:graphic>
          <a:graphicData uri="http://schemas.openxmlformats.org/drawingml/2006/table">
            <a:tbl>
              <a:tblPr>
                <a:tableStyleId>{5C22544A-7EE6-4342-B048-85BDC9FD1C3A}</a:tableStyleId>
              </a:tblPr>
              <a:tblGrid>
                <a:gridCol w="217322">
                  <a:extLst>
                    <a:ext uri="{9D8B030D-6E8A-4147-A177-3AD203B41FA5}">
                      <a16:colId xmlns:a16="http://schemas.microsoft.com/office/drawing/2014/main" xmlns="" val="2425010184"/>
                    </a:ext>
                  </a:extLst>
                </a:gridCol>
                <a:gridCol w="217322">
                  <a:extLst>
                    <a:ext uri="{9D8B030D-6E8A-4147-A177-3AD203B41FA5}">
                      <a16:colId xmlns:a16="http://schemas.microsoft.com/office/drawing/2014/main" xmlns="" val="685324357"/>
                    </a:ext>
                  </a:extLst>
                </a:gridCol>
                <a:gridCol w="6530038">
                  <a:extLst>
                    <a:ext uri="{9D8B030D-6E8A-4147-A177-3AD203B41FA5}">
                      <a16:colId xmlns:a16="http://schemas.microsoft.com/office/drawing/2014/main" xmlns="" val="4245831824"/>
                    </a:ext>
                  </a:extLst>
                </a:gridCol>
                <a:gridCol w="217322">
                  <a:extLst>
                    <a:ext uri="{9D8B030D-6E8A-4147-A177-3AD203B41FA5}">
                      <a16:colId xmlns:a16="http://schemas.microsoft.com/office/drawing/2014/main" xmlns="" val="28927299"/>
                    </a:ext>
                  </a:extLst>
                </a:gridCol>
                <a:gridCol w="217322">
                  <a:extLst>
                    <a:ext uri="{9D8B030D-6E8A-4147-A177-3AD203B41FA5}">
                      <a16:colId xmlns:a16="http://schemas.microsoft.com/office/drawing/2014/main" xmlns="" val="2094239323"/>
                    </a:ext>
                  </a:extLst>
                </a:gridCol>
                <a:gridCol w="217322">
                  <a:extLst>
                    <a:ext uri="{9D8B030D-6E8A-4147-A177-3AD203B41FA5}">
                      <a16:colId xmlns:a16="http://schemas.microsoft.com/office/drawing/2014/main" xmlns="" val="3120027751"/>
                    </a:ext>
                  </a:extLst>
                </a:gridCol>
                <a:gridCol w="217322">
                  <a:extLst>
                    <a:ext uri="{9D8B030D-6E8A-4147-A177-3AD203B41FA5}">
                      <a16:colId xmlns:a16="http://schemas.microsoft.com/office/drawing/2014/main" xmlns="" val="2461174978"/>
                    </a:ext>
                  </a:extLst>
                </a:gridCol>
                <a:gridCol w="217322">
                  <a:extLst>
                    <a:ext uri="{9D8B030D-6E8A-4147-A177-3AD203B41FA5}">
                      <a16:colId xmlns:a16="http://schemas.microsoft.com/office/drawing/2014/main" xmlns="" val="4143651524"/>
                    </a:ext>
                  </a:extLst>
                </a:gridCol>
                <a:gridCol w="217322">
                  <a:extLst>
                    <a:ext uri="{9D8B030D-6E8A-4147-A177-3AD203B41FA5}">
                      <a16:colId xmlns:a16="http://schemas.microsoft.com/office/drawing/2014/main" xmlns="" val="1093372730"/>
                    </a:ext>
                  </a:extLst>
                </a:gridCol>
                <a:gridCol w="217322">
                  <a:extLst>
                    <a:ext uri="{9D8B030D-6E8A-4147-A177-3AD203B41FA5}">
                      <a16:colId xmlns:a16="http://schemas.microsoft.com/office/drawing/2014/main" xmlns="" val="624430806"/>
                    </a:ext>
                  </a:extLst>
                </a:gridCol>
                <a:gridCol w="217322">
                  <a:extLst>
                    <a:ext uri="{9D8B030D-6E8A-4147-A177-3AD203B41FA5}">
                      <a16:colId xmlns:a16="http://schemas.microsoft.com/office/drawing/2014/main" xmlns="" val="1644034683"/>
                    </a:ext>
                  </a:extLst>
                </a:gridCol>
                <a:gridCol w="217322">
                  <a:extLst>
                    <a:ext uri="{9D8B030D-6E8A-4147-A177-3AD203B41FA5}">
                      <a16:colId xmlns:a16="http://schemas.microsoft.com/office/drawing/2014/main" xmlns="" val="1130514529"/>
                    </a:ext>
                  </a:extLst>
                </a:gridCol>
                <a:gridCol w="217322">
                  <a:extLst>
                    <a:ext uri="{9D8B030D-6E8A-4147-A177-3AD203B41FA5}">
                      <a16:colId xmlns:a16="http://schemas.microsoft.com/office/drawing/2014/main" xmlns="" val="1498830489"/>
                    </a:ext>
                  </a:extLst>
                </a:gridCol>
                <a:gridCol w="217322">
                  <a:extLst>
                    <a:ext uri="{9D8B030D-6E8A-4147-A177-3AD203B41FA5}">
                      <a16:colId xmlns:a16="http://schemas.microsoft.com/office/drawing/2014/main" xmlns="" val="1371995666"/>
                    </a:ext>
                  </a:extLst>
                </a:gridCol>
                <a:gridCol w="217322">
                  <a:extLst>
                    <a:ext uri="{9D8B030D-6E8A-4147-A177-3AD203B41FA5}">
                      <a16:colId xmlns:a16="http://schemas.microsoft.com/office/drawing/2014/main" xmlns="" val="3471187094"/>
                    </a:ext>
                  </a:extLst>
                </a:gridCol>
                <a:gridCol w="217322">
                  <a:extLst>
                    <a:ext uri="{9D8B030D-6E8A-4147-A177-3AD203B41FA5}">
                      <a16:colId xmlns:a16="http://schemas.microsoft.com/office/drawing/2014/main" xmlns="" val="1261259413"/>
                    </a:ext>
                  </a:extLst>
                </a:gridCol>
                <a:gridCol w="217322">
                  <a:extLst>
                    <a:ext uri="{9D8B030D-6E8A-4147-A177-3AD203B41FA5}">
                      <a16:colId xmlns:a16="http://schemas.microsoft.com/office/drawing/2014/main" xmlns="" val="2668325179"/>
                    </a:ext>
                  </a:extLst>
                </a:gridCol>
                <a:gridCol w="217322">
                  <a:extLst>
                    <a:ext uri="{9D8B030D-6E8A-4147-A177-3AD203B41FA5}">
                      <a16:colId xmlns:a16="http://schemas.microsoft.com/office/drawing/2014/main" xmlns="" val="1559993623"/>
                    </a:ext>
                  </a:extLst>
                </a:gridCol>
                <a:gridCol w="217322">
                  <a:extLst>
                    <a:ext uri="{9D8B030D-6E8A-4147-A177-3AD203B41FA5}">
                      <a16:colId xmlns:a16="http://schemas.microsoft.com/office/drawing/2014/main" xmlns="" val="1422382079"/>
                    </a:ext>
                  </a:extLst>
                </a:gridCol>
                <a:gridCol w="217322">
                  <a:extLst>
                    <a:ext uri="{9D8B030D-6E8A-4147-A177-3AD203B41FA5}">
                      <a16:colId xmlns:a16="http://schemas.microsoft.com/office/drawing/2014/main" xmlns="" val="1093015575"/>
                    </a:ext>
                  </a:extLst>
                </a:gridCol>
                <a:gridCol w="217322">
                  <a:extLst>
                    <a:ext uri="{9D8B030D-6E8A-4147-A177-3AD203B41FA5}">
                      <a16:colId xmlns:a16="http://schemas.microsoft.com/office/drawing/2014/main" xmlns="" val="2598290773"/>
                    </a:ext>
                  </a:extLst>
                </a:gridCol>
                <a:gridCol w="217322">
                  <a:extLst>
                    <a:ext uri="{9D8B030D-6E8A-4147-A177-3AD203B41FA5}">
                      <a16:colId xmlns:a16="http://schemas.microsoft.com/office/drawing/2014/main" xmlns="" val="2507688150"/>
                    </a:ext>
                  </a:extLst>
                </a:gridCol>
                <a:gridCol w="217322">
                  <a:extLst>
                    <a:ext uri="{9D8B030D-6E8A-4147-A177-3AD203B41FA5}">
                      <a16:colId xmlns:a16="http://schemas.microsoft.com/office/drawing/2014/main" xmlns="" val="3234082528"/>
                    </a:ext>
                  </a:extLst>
                </a:gridCol>
                <a:gridCol w="262167">
                  <a:extLst>
                    <a:ext uri="{9D8B030D-6E8A-4147-A177-3AD203B41FA5}">
                      <a16:colId xmlns:a16="http://schemas.microsoft.com/office/drawing/2014/main" xmlns="" val="3859266769"/>
                    </a:ext>
                  </a:extLst>
                </a:gridCol>
              </a:tblGrid>
              <a:tr h="193754">
                <a:tc gridSpan="3">
                  <a:txBody>
                    <a:bodyPr/>
                    <a:lstStyle/>
                    <a:p>
                      <a:pPr algn="ctr" fontAlgn="ctr"/>
                      <a:r>
                        <a:rPr lang="es-MX" sz="1100" u="none" strike="noStrike">
                          <a:effectLst/>
                        </a:rPr>
                        <a:t>TABLA 20-20 DEL DOFA</a:t>
                      </a:r>
                      <a:endParaRPr lang="es-MX" sz="1100" b="0" i="0" u="none" strike="noStrike">
                        <a:solidFill>
                          <a:srgbClr val="000000"/>
                        </a:solidFill>
                        <a:effectLst/>
                        <a:latin typeface="Calibri" panose="020F0502020204030204" pitchFamily="34" charset="0"/>
                      </a:endParaRPr>
                    </a:p>
                  </a:txBody>
                  <a:tcPr marL="9344" marR="9344" marT="9344" marB="0" anchor="ctr"/>
                </a:tc>
                <a:tc hMerge="1">
                  <a:txBody>
                    <a:bodyPr/>
                    <a:lstStyle/>
                    <a:p>
                      <a:endParaRPr lang="es-MX"/>
                    </a:p>
                  </a:txBody>
                  <a:tcPr/>
                </a:tc>
                <a:tc hMerge="1">
                  <a:txBody>
                    <a:bodyPr/>
                    <a:lstStyle/>
                    <a:p>
                      <a:endParaRPr lang="es-MX"/>
                    </a:p>
                  </a:txBody>
                  <a:tcPr/>
                </a:tc>
                <a:tc gridSpan="5">
                  <a:txBody>
                    <a:bodyPr/>
                    <a:lstStyle/>
                    <a:p>
                      <a:pPr algn="ctr" fontAlgn="b"/>
                      <a:r>
                        <a:rPr lang="es-MX" sz="1100" u="none" strike="noStrike" dirty="0">
                          <a:effectLst/>
                        </a:rPr>
                        <a:t>FORTALEZAS</a:t>
                      </a:r>
                      <a:endParaRPr lang="es-MX" sz="1100" b="0" i="0" u="none" strike="noStrike" dirty="0">
                        <a:solidFill>
                          <a:srgbClr val="000000"/>
                        </a:solidFill>
                        <a:effectLst/>
                        <a:latin typeface="Calibri" panose="020F0502020204030204" pitchFamily="34" charset="0"/>
                      </a:endParaRPr>
                    </a:p>
                  </a:txBody>
                  <a:tcPr marL="9344" marR="9344" marT="9344" marB="0" anchor="b"/>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5">
                  <a:txBody>
                    <a:bodyPr/>
                    <a:lstStyle/>
                    <a:p>
                      <a:pPr algn="ctr" fontAlgn="b"/>
                      <a:r>
                        <a:rPr lang="es-MX" sz="1100" u="none" strike="noStrike">
                          <a:effectLst/>
                        </a:rPr>
                        <a:t>OPORTUNIDADES</a:t>
                      </a:r>
                      <a:endParaRPr lang="es-MX" sz="1100" b="0" i="0" u="none" strike="noStrike">
                        <a:solidFill>
                          <a:srgbClr val="000000"/>
                        </a:solidFill>
                        <a:effectLst/>
                        <a:latin typeface="Calibri" panose="020F0502020204030204" pitchFamily="34" charset="0"/>
                      </a:endParaRPr>
                    </a:p>
                  </a:txBody>
                  <a:tcPr marL="9344" marR="9344" marT="9344" marB="0" anchor="b"/>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5">
                  <a:txBody>
                    <a:bodyPr/>
                    <a:lstStyle/>
                    <a:p>
                      <a:pPr algn="ctr" fontAlgn="b"/>
                      <a:r>
                        <a:rPr lang="es-MX" sz="1100" u="none" strike="noStrike">
                          <a:effectLst/>
                        </a:rPr>
                        <a:t>DEBILIDADES</a:t>
                      </a:r>
                      <a:endParaRPr lang="es-MX" sz="1100" b="0" i="0" u="none" strike="noStrike">
                        <a:solidFill>
                          <a:srgbClr val="000000"/>
                        </a:solidFill>
                        <a:effectLst/>
                        <a:latin typeface="Calibri" panose="020F0502020204030204" pitchFamily="34" charset="0"/>
                      </a:endParaRPr>
                    </a:p>
                  </a:txBody>
                  <a:tcPr marL="9344" marR="9344" marT="9344" marB="0" anchor="b"/>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5">
                  <a:txBody>
                    <a:bodyPr/>
                    <a:lstStyle/>
                    <a:p>
                      <a:pPr algn="ctr" fontAlgn="b"/>
                      <a:r>
                        <a:rPr lang="es-MX" sz="1100" u="none" strike="noStrike">
                          <a:effectLst/>
                        </a:rPr>
                        <a:t>AMENAZAS</a:t>
                      </a:r>
                      <a:endParaRPr lang="es-MX" sz="1100" b="0" i="0" u="none" strike="noStrike">
                        <a:solidFill>
                          <a:srgbClr val="000000"/>
                        </a:solidFill>
                        <a:effectLst/>
                        <a:latin typeface="Calibri" panose="020F0502020204030204" pitchFamily="34" charset="0"/>
                      </a:endParaRPr>
                    </a:p>
                  </a:txBody>
                  <a:tcPr marL="9344" marR="9344" marT="9344" marB="0" anchor="b"/>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rowSpan="2">
                  <a:txBody>
                    <a:bodyPr/>
                    <a:lstStyle/>
                    <a:p>
                      <a:pPr algn="ctr" fontAlgn="b"/>
                      <a:r>
                        <a:rPr lang="es-MX" sz="1100" u="none" strike="noStrike">
                          <a:effectLst/>
                        </a:rPr>
                        <a:t>SUMA B</a:t>
                      </a:r>
                      <a:endParaRPr lang="es-MX" sz="1100" b="0" i="0" u="none" strike="noStrike">
                        <a:solidFill>
                          <a:srgbClr val="000000"/>
                        </a:solidFill>
                        <a:effectLst/>
                        <a:latin typeface="Calibri" panose="020F0502020204030204" pitchFamily="34" charset="0"/>
                      </a:endParaRPr>
                    </a:p>
                  </a:txBody>
                  <a:tcPr marL="9344" marR="9344" marT="9344" marB="0" vert="vert270" anchor="b"/>
                </a:tc>
                <a:extLst>
                  <a:ext uri="{0D108BD9-81ED-4DB2-BD59-A6C34878D82A}">
                    <a16:rowId xmlns:a16="http://schemas.microsoft.com/office/drawing/2014/main" xmlns="" val="236092856"/>
                  </a:ext>
                </a:extLst>
              </a:tr>
              <a:tr h="203442">
                <a:tc gridSpan="3">
                  <a:txBody>
                    <a:bodyPr/>
                    <a:lstStyle/>
                    <a:p>
                      <a:pPr algn="ctr" fontAlgn="ctr"/>
                      <a:r>
                        <a:rPr lang="es-MX" sz="1100" u="none" strike="noStrike">
                          <a:effectLst/>
                        </a:rPr>
                        <a:t>Apropiación  de la Alameda Trinidad  García de la Cadena</a:t>
                      </a:r>
                      <a:endParaRPr lang="es-MX" sz="1100" b="0" i="0" u="none" strike="noStrike">
                        <a:solidFill>
                          <a:srgbClr val="000000"/>
                        </a:solidFill>
                        <a:effectLst/>
                        <a:latin typeface="Calibri" panose="020F0502020204030204" pitchFamily="34" charset="0"/>
                      </a:endParaRPr>
                    </a:p>
                  </a:txBody>
                  <a:tcPr marL="9344" marR="9344" marT="9344" marB="0" anchor="ctr"/>
                </a:tc>
                <a:tc hMerge="1">
                  <a:txBody>
                    <a:bodyPr/>
                    <a:lstStyle/>
                    <a:p>
                      <a:endParaRPr lang="es-MX"/>
                    </a:p>
                  </a:txBody>
                  <a:tcPr/>
                </a:tc>
                <a:tc hMerge="1">
                  <a:txBody>
                    <a:bodyPr/>
                    <a:lstStyle/>
                    <a:p>
                      <a:endParaRPr lang="es-MX"/>
                    </a:p>
                  </a:txBody>
                  <a:tcPr/>
                </a:tc>
                <a:tc>
                  <a:txBody>
                    <a:bodyPr/>
                    <a:lstStyle/>
                    <a:p>
                      <a:pPr algn="ctr" fontAlgn="b"/>
                      <a:r>
                        <a:rPr lang="es-MX" sz="1100" u="none" strike="noStrike">
                          <a:effectLst/>
                        </a:rPr>
                        <a:t>1</a:t>
                      </a:r>
                      <a:endParaRPr lang="es-MX" sz="1100" b="0" i="0" u="none" strike="noStrike">
                        <a:solidFill>
                          <a:srgbClr val="000000"/>
                        </a:solidFill>
                        <a:effectLst/>
                        <a:latin typeface="Arial" panose="020B0604020202020204" pitchFamily="34" charset="0"/>
                      </a:endParaRPr>
                    </a:p>
                  </a:txBody>
                  <a:tcPr marL="9344" marR="9344" marT="9344" marB="0" anchor="b"/>
                </a:tc>
                <a:tc>
                  <a:txBody>
                    <a:bodyPr/>
                    <a:lstStyle/>
                    <a:p>
                      <a:pPr algn="ctr" fontAlgn="b"/>
                      <a:r>
                        <a:rPr lang="es-MX" sz="1100" u="none" strike="noStrike">
                          <a:effectLst/>
                        </a:rPr>
                        <a:t>2</a:t>
                      </a:r>
                      <a:endParaRPr lang="es-MX" sz="1100" b="0" i="0" u="none" strike="noStrike">
                        <a:solidFill>
                          <a:srgbClr val="000000"/>
                        </a:solidFill>
                        <a:effectLst/>
                        <a:latin typeface="Arial" panose="020B0604020202020204" pitchFamily="34" charset="0"/>
                      </a:endParaRPr>
                    </a:p>
                  </a:txBody>
                  <a:tcPr marL="9344" marR="9344" marT="9344" marB="0" anchor="b"/>
                </a:tc>
                <a:tc>
                  <a:txBody>
                    <a:bodyPr/>
                    <a:lstStyle/>
                    <a:p>
                      <a:pPr algn="ctr" fontAlgn="b"/>
                      <a:r>
                        <a:rPr lang="es-MX" sz="1100" u="none" strike="noStrike">
                          <a:effectLst/>
                        </a:rPr>
                        <a:t>3</a:t>
                      </a:r>
                      <a:endParaRPr lang="es-MX" sz="1100" b="0" i="0" u="none" strike="noStrike">
                        <a:solidFill>
                          <a:srgbClr val="000000"/>
                        </a:solidFill>
                        <a:effectLst/>
                        <a:latin typeface="Arial" panose="020B0604020202020204" pitchFamily="34" charset="0"/>
                      </a:endParaRPr>
                    </a:p>
                  </a:txBody>
                  <a:tcPr marL="9344" marR="9344" marT="9344" marB="0" anchor="b"/>
                </a:tc>
                <a:tc>
                  <a:txBody>
                    <a:bodyPr/>
                    <a:lstStyle/>
                    <a:p>
                      <a:pPr algn="ctr" fontAlgn="b"/>
                      <a:r>
                        <a:rPr lang="es-MX" sz="1100" u="none" strike="noStrike">
                          <a:effectLst/>
                        </a:rPr>
                        <a:t>4</a:t>
                      </a:r>
                      <a:endParaRPr lang="es-MX" sz="1100" b="0" i="0" u="none" strike="noStrike">
                        <a:solidFill>
                          <a:srgbClr val="000000"/>
                        </a:solidFill>
                        <a:effectLst/>
                        <a:latin typeface="Arial" panose="020B0604020202020204" pitchFamily="34" charset="0"/>
                      </a:endParaRPr>
                    </a:p>
                  </a:txBody>
                  <a:tcPr marL="9344" marR="9344" marT="9344" marB="0" anchor="b"/>
                </a:tc>
                <a:tc>
                  <a:txBody>
                    <a:bodyPr/>
                    <a:lstStyle/>
                    <a:p>
                      <a:pPr algn="ctr" fontAlgn="b"/>
                      <a:r>
                        <a:rPr lang="es-MX" sz="1100" u="none" strike="noStrike">
                          <a:effectLst/>
                        </a:rPr>
                        <a:t>5</a:t>
                      </a:r>
                      <a:endParaRPr lang="es-MX" sz="1100" b="0" i="0" u="none" strike="noStrike">
                        <a:solidFill>
                          <a:srgbClr val="000000"/>
                        </a:solidFill>
                        <a:effectLst/>
                        <a:latin typeface="Arial" panose="020B0604020202020204" pitchFamily="34" charset="0"/>
                      </a:endParaRPr>
                    </a:p>
                  </a:txBody>
                  <a:tcPr marL="9344" marR="9344" marT="9344" marB="0" anchor="b"/>
                </a:tc>
                <a:tc>
                  <a:txBody>
                    <a:bodyPr/>
                    <a:lstStyle/>
                    <a:p>
                      <a:pPr algn="ctr" fontAlgn="b"/>
                      <a:r>
                        <a:rPr lang="es-MX" sz="1100" u="none" strike="noStrike">
                          <a:effectLst/>
                        </a:rPr>
                        <a:t>6</a:t>
                      </a:r>
                      <a:endParaRPr lang="es-MX" sz="1100" b="0" i="0" u="none" strike="noStrike">
                        <a:solidFill>
                          <a:srgbClr val="000000"/>
                        </a:solidFill>
                        <a:effectLst/>
                        <a:latin typeface="Arial" panose="020B0604020202020204" pitchFamily="34" charset="0"/>
                      </a:endParaRPr>
                    </a:p>
                  </a:txBody>
                  <a:tcPr marL="9344" marR="9344" marT="9344" marB="0" anchor="b"/>
                </a:tc>
                <a:tc>
                  <a:txBody>
                    <a:bodyPr/>
                    <a:lstStyle/>
                    <a:p>
                      <a:pPr algn="ctr" fontAlgn="b"/>
                      <a:r>
                        <a:rPr lang="es-MX" sz="1100" u="none" strike="noStrike">
                          <a:effectLst/>
                        </a:rPr>
                        <a:t>7</a:t>
                      </a:r>
                      <a:endParaRPr lang="es-MX" sz="1100" b="0" i="0" u="none" strike="noStrike">
                        <a:solidFill>
                          <a:srgbClr val="000000"/>
                        </a:solidFill>
                        <a:effectLst/>
                        <a:latin typeface="Arial" panose="020B0604020202020204" pitchFamily="34" charset="0"/>
                      </a:endParaRPr>
                    </a:p>
                  </a:txBody>
                  <a:tcPr marL="9344" marR="9344" marT="9344" marB="0" anchor="b"/>
                </a:tc>
                <a:tc>
                  <a:txBody>
                    <a:bodyPr/>
                    <a:lstStyle/>
                    <a:p>
                      <a:pPr algn="ctr" fontAlgn="b"/>
                      <a:r>
                        <a:rPr lang="es-MX" sz="1100" u="none" strike="noStrike">
                          <a:effectLst/>
                        </a:rPr>
                        <a:t>8</a:t>
                      </a:r>
                      <a:endParaRPr lang="es-MX" sz="1100" b="0" i="0" u="none" strike="noStrike">
                        <a:solidFill>
                          <a:srgbClr val="000000"/>
                        </a:solidFill>
                        <a:effectLst/>
                        <a:latin typeface="Arial" panose="020B0604020202020204" pitchFamily="34" charset="0"/>
                      </a:endParaRPr>
                    </a:p>
                  </a:txBody>
                  <a:tcPr marL="9344" marR="9344" marT="9344" marB="0" anchor="b"/>
                </a:tc>
                <a:tc>
                  <a:txBody>
                    <a:bodyPr/>
                    <a:lstStyle/>
                    <a:p>
                      <a:pPr algn="ctr" fontAlgn="b"/>
                      <a:r>
                        <a:rPr lang="es-MX" sz="1100" u="none" strike="noStrike">
                          <a:effectLst/>
                        </a:rPr>
                        <a:t>9</a:t>
                      </a:r>
                      <a:endParaRPr lang="es-MX" sz="1100" b="0" i="0" u="none" strike="noStrike">
                        <a:solidFill>
                          <a:srgbClr val="000000"/>
                        </a:solidFill>
                        <a:effectLst/>
                        <a:latin typeface="Arial" panose="020B0604020202020204" pitchFamily="34" charset="0"/>
                      </a:endParaRPr>
                    </a:p>
                  </a:txBody>
                  <a:tcPr marL="9344" marR="9344" marT="9344" marB="0" anchor="b"/>
                </a:tc>
                <a:tc>
                  <a:txBody>
                    <a:bodyPr/>
                    <a:lstStyle/>
                    <a:p>
                      <a:pPr algn="ctr" fontAlgn="b"/>
                      <a:r>
                        <a:rPr lang="es-MX" sz="1100" u="none" strike="noStrike">
                          <a:effectLst/>
                        </a:rPr>
                        <a:t>10</a:t>
                      </a:r>
                      <a:endParaRPr lang="es-MX" sz="1100" b="0" i="0" u="none" strike="noStrike">
                        <a:solidFill>
                          <a:srgbClr val="000000"/>
                        </a:solidFill>
                        <a:effectLst/>
                        <a:latin typeface="Arial" panose="020B0604020202020204" pitchFamily="34" charset="0"/>
                      </a:endParaRPr>
                    </a:p>
                  </a:txBody>
                  <a:tcPr marL="9344" marR="9344" marT="9344" marB="0" anchor="b"/>
                </a:tc>
                <a:tc>
                  <a:txBody>
                    <a:bodyPr/>
                    <a:lstStyle/>
                    <a:p>
                      <a:pPr algn="ctr" fontAlgn="b"/>
                      <a:r>
                        <a:rPr lang="es-MX" sz="1100" u="none" strike="noStrike">
                          <a:effectLst/>
                        </a:rPr>
                        <a:t>11</a:t>
                      </a:r>
                      <a:endParaRPr lang="es-MX" sz="1100" b="0" i="0" u="none" strike="noStrike">
                        <a:solidFill>
                          <a:srgbClr val="000000"/>
                        </a:solidFill>
                        <a:effectLst/>
                        <a:latin typeface="Arial" panose="020B0604020202020204" pitchFamily="34" charset="0"/>
                      </a:endParaRPr>
                    </a:p>
                  </a:txBody>
                  <a:tcPr marL="9344" marR="9344" marT="9344" marB="0" anchor="b"/>
                </a:tc>
                <a:tc>
                  <a:txBody>
                    <a:bodyPr/>
                    <a:lstStyle/>
                    <a:p>
                      <a:pPr algn="ctr" fontAlgn="b"/>
                      <a:r>
                        <a:rPr lang="es-MX" sz="1100" u="none" strike="noStrike">
                          <a:effectLst/>
                        </a:rPr>
                        <a:t>12</a:t>
                      </a:r>
                      <a:endParaRPr lang="es-MX" sz="1100" b="0" i="0" u="none" strike="noStrike">
                        <a:solidFill>
                          <a:srgbClr val="000000"/>
                        </a:solidFill>
                        <a:effectLst/>
                        <a:latin typeface="Arial" panose="020B0604020202020204" pitchFamily="34" charset="0"/>
                      </a:endParaRPr>
                    </a:p>
                  </a:txBody>
                  <a:tcPr marL="9344" marR="9344" marT="9344" marB="0" anchor="b"/>
                </a:tc>
                <a:tc>
                  <a:txBody>
                    <a:bodyPr/>
                    <a:lstStyle/>
                    <a:p>
                      <a:pPr algn="ctr" fontAlgn="b"/>
                      <a:r>
                        <a:rPr lang="es-MX" sz="1100" u="none" strike="noStrike">
                          <a:effectLst/>
                        </a:rPr>
                        <a:t>13</a:t>
                      </a:r>
                      <a:endParaRPr lang="es-MX" sz="1100" b="0" i="0" u="none" strike="noStrike">
                        <a:solidFill>
                          <a:srgbClr val="000000"/>
                        </a:solidFill>
                        <a:effectLst/>
                        <a:latin typeface="Arial" panose="020B0604020202020204" pitchFamily="34" charset="0"/>
                      </a:endParaRPr>
                    </a:p>
                  </a:txBody>
                  <a:tcPr marL="9344" marR="9344" marT="9344" marB="0" anchor="b"/>
                </a:tc>
                <a:tc>
                  <a:txBody>
                    <a:bodyPr/>
                    <a:lstStyle/>
                    <a:p>
                      <a:pPr algn="ctr" fontAlgn="b"/>
                      <a:r>
                        <a:rPr lang="es-MX" sz="1100" u="none" strike="noStrike">
                          <a:effectLst/>
                        </a:rPr>
                        <a:t>14</a:t>
                      </a:r>
                      <a:endParaRPr lang="es-MX" sz="1100" b="0" i="0" u="none" strike="noStrike">
                        <a:solidFill>
                          <a:srgbClr val="000000"/>
                        </a:solidFill>
                        <a:effectLst/>
                        <a:latin typeface="Arial" panose="020B0604020202020204" pitchFamily="34" charset="0"/>
                      </a:endParaRPr>
                    </a:p>
                  </a:txBody>
                  <a:tcPr marL="9344" marR="9344" marT="9344" marB="0" anchor="b"/>
                </a:tc>
                <a:tc>
                  <a:txBody>
                    <a:bodyPr/>
                    <a:lstStyle/>
                    <a:p>
                      <a:pPr algn="ctr" fontAlgn="b"/>
                      <a:r>
                        <a:rPr lang="es-MX" sz="1100" u="none" strike="noStrike">
                          <a:effectLst/>
                        </a:rPr>
                        <a:t>15</a:t>
                      </a:r>
                      <a:endParaRPr lang="es-MX" sz="1100" b="0" i="0" u="none" strike="noStrike">
                        <a:solidFill>
                          <a:srgbClr val="000000"/>
                        </a:solidFill>
                        <a:effectLst/>
                        <a:latin typeface="Arial" panose="020B0604020202020204" pitchFamily="34" charset="0"/>
                      </a:endParaRPr>
                    </a:p>
                  </a:txBody>
                  <a:tcPr marL="9344" marR="9344" marT="9344" marB="0" anchor="b"/>
                </a:tc>
                <a:tc>
                  <a:txBody>
                    <a:bodyPr/>
                    <a:lstStyle/>
                    <a:p>
                      <a:pPr algn="ctr" fontAlgn="b"/>
                      <a:r>
                        <a:rPr lang="es-MX" sz="1100" u="none" strike="noStrike">
                          <a:effectLst/>
                        </a:rPr>
                        <a:t>16</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17</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18</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19</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20</a:t>
                      </a:r>
                      <a:endParaRPr lang="es-MX" sz="1100" b="0" i="0" u="none" strike="noStrike">
                        <a:solidFill>
                          <a:srgbClr val="000000"/>
                        </a:solidFill>
                        <a:effectLst/>
                        <a:latin typeface="Calibri" panose="020F0502020204030204" pitchFamily="34" charset="0"/>
                      </a:endParaRPr>
                    </a:p>
                  </a:txBody>
                  <a:tcPr marL="9344" marR="9344" marT="9344" marB="0" anchor="b"/>
                </a:tc>
                <a:tc vMerge="1">
                  <a:txBody>
                    <a:bodyPr/>
                    <a:lstStyle/>
                    <a:p>
                      <a:endParaRPr lang="es-MX"/>
                    </a:p>
                  </a:txBody>
                  <a:tcPr/>
                </a:tc>
                <a:extLst>
                  <a:ext uri="{0D108BD9-81ED-4DB2-BD59-A6C34878D82A}">
                    <a16:rowId xmlns:a16="http://schemas.microsoft.com/office/drawing/2014/main" xmlns="" val="889105067"/>
                  </a:ext>
                </a:extLst>
              </a:tr>
              <a:tr h="193754">
                <a:tc rowSpan="5">
                  <a:txBody>
                    <a:bodyPr/>
                    <a:lstStyle/>
                    <a:p>
                      <a:pPr algn="ctr" fontAlgn="ctr"/>
                      <a:r>
                        <a:rPr lang="es-MX" sz="1100" u="none" strike="noStrike">
                          <a:effectLst/>
                        </a:rPr>
                        <a:t>FORTALEZAS</a:t>
                      </a:r>
                      <a:endParaRPr lang="es-MX" sz="1100" b="0" i="0" u="none" strike="noStrike">
                        <a:solidFill>
                          <a:srgbClr val="000000"/>
                        </a:solidFill>
                        <a:effectLst/>
                        <a:latin typeface="Calibri" panose="020F0502020204030204" pitchFamily="34" charset="0"/>
                      </a:endParaRPr>
                    </a:p>
                  </a:txBody>
                  <a:tcPr marL="9344" marR="9344" marT="9344" marB="0" vert="vert270" anchor="ctr"/>
                </a:tc>
                <a:tc>
                  <a:txBody>
                    <a:bodyPr/>
                    <a:lstStyle/>
                    <a:p>
                      <a:pPr algn="ctr" fontAlgn="ctr"/>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ctr"/>
                </a:tc>
                <a:tc>
                  <a:txBody>
                    <a:bodyPr/>
                    <a:lstStyle/>
                    <a:p>
                      <a:pPr algn="l" fontAlgn="b"/>
                      <a:r>
                        <a:rPr lang="es-MX" sz="1100" u="none" strike="noStrike">
                          <a:effectLst/>
                        </a:rPr>
                        <a:t>La bicicleta es un medio de transporte accesible para gran parte de la sociedad.</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12</a:t>
                      </a:r>
                      <a:endParaRPr lang="es-MX" sz="11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390516744"/>
                  </a:ext>
                </a:extLst>
              </a:tr>
              <a:tr h="193754">
                <a:tc vMerge="1">
                  <a:txBody>
                    <a:bodyPr/>
                    <a:lstStyle/>
                    <a:p>
                      <a:endParaRPr lang="es-MX"/>
                    </a:p>
                  </a:txBody>
                  <a:tcPr/>
                </a:tc>
                <a:tc>
                  <a:txBody>
                    <a:bodyPr/>
                    <a:lstStyle/>
                    <a:p>
                      <a:pPr algn="ctr" fontAlgn="ctr"/>
                      <a:r>
                        <a:rPr lang="es-MX" sz="1100" u="none" strike="noStrike">
                          <a:effectLst/>
                        </a:rPr>
                        <a:t>2</a:t>
                      </a:r>
                      <a:endParaRPr lang="es-MX" sz="1100" b="0" i="0" u="none" strike="noStrike">
                        <a:solidFill>
                          <a:srgbClr val="000000"/>
                        </a:solidFill>
                        <a:effectLst/>
                        <a:latin typeface="Calibri" panose="020F0502020204030204" pitchFamily="34" charset="0"/>
                      </a:endParaRPr>
                    </a:p>
                  </a:txBody>
                  <a:tcPr marL="9344" marR="9344" marT="9344" marB="0" anchor="ctr"/>
                </a:tc>
                <a:tc>
                  <a:txBody>
                    <a:bodyPr/>
                    <a:lstStyle/>
                    <a:p>
                      <a:pPr algn="l" fontAlgn="b"/>
                      <a:r>
                        <a:rPr lang="es-MX" sz="1100" u="none" strike="noStrike">
                          <a:effectLst/>
                        </a:rPr>
                        <a:t>El ciclismo, además de medio de transporte es una actividad deportiva</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dirty="0">
                          <a:effectLst/>
                        </a:rPr>
                        <a:t>1</a:t>
                      </a:r>
                      <a:endParaRPr lang="es-MX" sz="11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8</a:t>
                      </a:r>
                      <a:endParaRPr lang="es-MX" sz="11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1906166818"/>
                  </a:ext>
                </a:extLst>
              </a:tr>
              <a:tr h="193754">
                <a:tc vMerge="1">
                  <a:txBody>
                    <a:bodyPr/>
                    <a:lstStyle/>
                    <a:p>
                      <a:endParaRPr lang="es-MX"/>
                    </a:p>
                  </a:txBody>
                  <a:tcPr/>
                </a:tc>
                <a:tc>
                  <a:txBody>
                    <a:bodyPr/>
                    <a:lstStyle/>
                    <a:p>
                      <a:pPr algn="ctr" fontAlgn="ctr"/>
                      <a:r>
                        <a:rPr lang="es-MX" sz="1100" u="none" strike="noStrike">
                          <a:effectLst/>
                        </a:rPr>
                        <a:t>3</a:t>
                      </a:r>
                      <a:endParaRPr lang="es-MX" sz="1100" b="0" i="0" u="none" strike="noStrike">
                        <a:solidFill>
                          <a:srgbClr val="000000"/>
                        </a:solidFill>
                        <a:effectLst/>
                        <a:latin typeface="Calibri" panose="020F0502020204030204" pitchFamily="34" charset="0"/>
                      </a:endParaRPr>
                    </a:p>
                  </a:txBody>
                  <a:tcPr marL="9344" marR="9344" marT="9344" marB="0" anchor="ctr"/>
                </a:tc>
                <a:tc>
                  <a:txBody>
                    <a:bodyPr/>
                    <a:lstStyle/>
                    <a:p>
                      <a:pPr algn="l" fontAlgn="b"/>
                      <a:r>
                        <a:rPr lang="es-MX" sz="1100" u="none" strike="noStrike">
                          <a:effectLst/>
                        </a:rPr>
                        <a:t>Es un transporte que no contamina el medio ambiente.</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dirty="0">
                          <a:effectLst/>
                        </a:rPr>
                        <a:t>1</a:t>
                      </a:r>
                      <a:endParaRPr lang="es-MX" sz="11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2</a:t>
                      </a:r>
                      <a:endParaRPr lang="es-MX" sz="11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386197400"/>
                  </a:ext>
                </a:extLst>
              </a:tr>
              <a:tr h="357284">
                <a:tc vMerge="1">
                  <a:txBody>
                    <a:bodyPr/>
                    <a:lstStyle/>
                    <a:p>
                      <a:endParaRPr lang="es-MX"/>
                    </a:p>
                  </a:txBody>
                  <a:tcPr/>
                </a:tc>
                <a:tc>
                  <a:txBody>
                    <a:bodyPr/>
                    <a:lstStyle/>
                    <a:p>
                      <a:pPr algn="ctr" fontAlgn="ctr"/>
                      <a:r>
                        <a:rPr lang="es-MX" sz="1100" u="none" strike="noStrike">
                          <a:effectLst/>
                        </a:rPr>
                        <a:t>4</a:t>
                      </a:r>
                      <a:endParaRPr lang="es-MX" sz="1100" b="0" i="0" u="none" strike="noStrike">
                        <a:solidFill>
                          <a:srgbClr val="000000"/>
                        </a:solidFill>
                        <a:effectLst/>
                        <a:latin typeface="Calibri" panose="020F0502020204030204" pitchFamily="34" charset="0"/>
                      </a:endParaRPr>
                    </a:p>
                  </a:txBody>
                  <a:tcPr marL="9344" marR="9344" marT="9344" marB="0" anchor="ctr"/>
                </a:tc>
                <a:tc>
                  <a:txBody>
                    <a:bodyPr/>
                    <a:lstStyle/>
                    <a:p>
                      <a:pPr algn="l" fontAlgn="b"/>
                      <a:r>
                        <a:rPr lang="es-MX" sz="1100" u="none" strike="noStrike">
                          <a:effectLst/>
                        </a:rPr>
                        <a:t>La parte más transitada en el centro de la ciudad incluye las vialidades más amplias: Av. Juárez, Av. Hidalgo, Av. García Salinas</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dirty="0">
                          <a:effectLst/>
                        </a:rPr>
                        <a:t>1</a:t>
                      </a:r>
                      <a:endParaRPr lang="es-MX" sz="11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dirty="0">
                          <a:effectLst/>
                        </a:rPr>
                        <a:t>0</a:t>
                      </a:r>
                      <a:endParaRPr lang="es-MX" sz="11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7</a:t>
                      </a:r>
                      <a:endParaRPr lang="es-MX" sz="11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57965845"/>
                  </a:ext>
                </a:extLst>
              </a:tr>
              <a:tr h="193754">
                <a:tc vMerge="1">
                  <a:txBody>
                    <a:bodyPr/>
                    <a:lstStyle/>
                    <a:p>
                      <a:endParaRPr lang="es-MX"/>
                    </a:p>
                  </a:txBody>
                  <a:tcPr/>
                </a:tc>
                <a:tc>
                  <a:txBody>
                    <a:bodyPr/>
                    <a:lstStyle/>
                    <a:p>
                      <a:pPr algn="ctr" fontAlgn="ctr"/>
                      <a:r>
                        <a:rPr lang="es-MX" sz="1100" u="none" strike="noStrike">
                          <a:effectLst/>
                        </a:rPr>
                        <a:t>5</a:t>
                      </a:r>
                      <a:endParaRPr lang="es-MX" sz="1100" b="0" i="0" u="none" strike="noStrike">
                        <a:solidFill>
                          <a:srgbClr val="000000"/>
                        </a:solidFill>
                        <a:effectLst/>
                        <a:latin typeface="Calibri" panose="020F0502020204030204" pitchFamily="34" charset="0"/>
                      </a:endParaRPr>
                    </a:p>
                  </a:txBody>
                  <a:tcPr marL="9344" marR="9344" marT="9344" marB="0" anchor="ctr"/>
                </a:tc>
                <a:tc>
                  <a:txBody>
                    <a:bodyPr/>
                    <a:lstStyle/>
                    <a:p>
                      <a:pPr algn="l" fontAlgn="b"/>
                      <a:r>
                        <a:rPr lang="es-MX" sz="1100" u="none" strike="noStrike">
                          <a:effectLst/>
                        </a:rPr>
                        <a:t>La topografía plana de la ciudad se presta para realizar el proyecto</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10</a:t>
                      </a:r>
                      <a:endParaRPr lang="es-MX" sz="11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1126662359"/>
                  </a:ext>
                </a:extLst>
              </a:tr>
              <a:tr h="193754">
                <a:tc rowSpan="5">
                  <a:txBody>
                    <a:bodyPr/>
                    <a:lstStyle/>
                    <a:p>
                      <a:pPr algn="ctr" fontAlgn="ctr"/>
                      <a:r>
                        <a:rPr lang="es-MX" sz="1100" u="none" strike="noStrike">
                          <a:effectLst/>
                        </a:rPr>
                        <a:t>OPORTUNIDADES</a:t>
                      </a:r>
                      <a:endParaRPr lang="es-MX" sz="1100" b="0" i="0" u="none" strike="noStrike">
                        <a:solidFill>
                          <a:srgbClr val="000000"/>
                        </a:solidFill>
                        <a:effectLst/>
                        <a:latin typeface="Calibri" panose="020F0502020204030204" pitchFamily="34" charset="0"/>
                      </a:endParaRPr>
                    </a:p>
                  </a:txBody>
                  <a:tcPr marL="9344" marR="9344" marT="9344" marB="0" vert="vert270" anchor="ctr"/>
                </a:tc>
                <a:tc>
                  <a:txBody>
                    <a:bodyPr/>
                    <a:lstStyle/>
                    <a:p>
                      <a:pPr algn="ctr" fontAlgn="ctr"/>
                      <a:r>
                        <a:rPr lang="es-MX" sz="1100" u="none" strike="noStrike">
                          <a:effectLst/>
                        </a:rPr>
                        <a:t>6</a:t>
                      </a:r>
                      <a:endParaRPr lang="es-MX" sz="1100" b="0" i="0" u="none" strike="noStrike">
                        <a:solidFill>
                          <a:srgbClr val="000000"/>
                        </a:solidFill>
                        <a:effectLst/>
                        <a:latin typeface="Calibri" panose="020F0502020204030204" pitchFamily="34" charset="0"/>
                      </a:endParaRPr>
                    </a:p>
                  </a:txBody>
                  <a:tcPr marL="9344" marR="9344" marT="9344" marB="0" anchor="ctr"/>
                </a:tc>
                <a:tc>
                  <a:txBody>
                    <a:bodyPr/>
                    <a:lstStyle/>
                    <a:p>
                      <a:pPr algn="l" fontAlgn="b"/>
                      <a:r>
                        <a:rPr lang="es-MX" sz="1100" u="none" strike="noStrike">
                          <a:effectLst/>
                        </a:rPr>
                        <a:t>Existen recursos federales para llevar a cabo este tipo de proyectos.</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dirty="0">
                          <a:effectLst/>
                        </a:rPr>
                        <a:t>0</a:t>
                      </a:r>
                      <a:endParaRPr lang="es-MX" sz="11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11</a:t>
                      </a:r>
                      <a:endParaRPr lang="es-MX" sz="11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4182743543"/>
                  </a:ext>
                </a:extLst>
              </a:tr>
              <a:tr h="193754">
                <a:tc vMerge="1">
                  <a:txBody>
                    <a:bodyPr/>
                    <a:lstStyle/>
                    <a:p>
                      <a:endParaRPr lang="es-MX"/>
                    </a:p>
                  </a:txBody>
                  <a:tcPr/>
                </a:tc>
                <a:tc>
                  <a:txBody>
                    <a:bodyPr/>
                    <a:lstStyle/>
                    <a:p>
                      <a:pPr algn="ctr" fontAlgn="ctr"/>
                      <a:r>
                        <a:rPr lang="es-MX" sz="1100" u="none" strike="noStrike">
                          <a:effectLst/>
                        </a:rPr>
                        <a:t>7</a:t>
                      </a:r>
                      <a:endParaRPr lang="es-MX" sz="1100" b="0" i="0" u="none" strike="noStrike">
                        <a:solidFill>
                          <a:srgbClr val="000000"/>
                        </a:solidFill>
                        <a:effectLst/>
                        <a:latin typeface="Calibri" panose="020F0502020204030204" pitchFamily="34" charset="0"/>
                      </a:endParaRPr>
                    </a:p>
                  </a:txBody>
                  <a:tcPr marL="9344" marR="9344" marT="9344" marB="0" anchor="ctr"/>
                </a:tc>
                <a:tc>
                  <a:txBody>
                    <a:bodyPr/>
                    <a:lstStyle/>
                    <a:p>
                      <a:pPr algn="l" fontAlgn="b"/>
                      <a:r>
                        <a:rPr lang="es-MX" sz="1100" u="none" strike="noStrike">
                          <a:effectLst/>
                        </a:rPr>
                        <a:t>Puede ser un proyecto atractivo para los candidatos a algún puesto político</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dirty="0">
                          <a:effectLst/>
                        </a:rPr>
                        <a:t>0</a:t>
                      </a:r>
                      <a:endParaRPr lang="es-MX" sz="11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8</a:t>
                      </a:r>
                      <a:endParaRPr lang="es-MX" sz="11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054472921"/>
                  </a:ext>
                </a:extLst>
              </a:tr>
              <a:tr h="193754">
                <a:tc vMerge="1">
                  <a:txBody>
                    <a:bodyPr/>
                    <a:lstStyle/>
                    <a:p>
                      <a:endParaRPr lang="es-MX"/>
                    </a:p>
                  </a:txBody>
                  <a:tcPr/>
                </a:tc>
                <a:tc>
                  <a:txBody>
                    <a:bodyPr/>
                    <a:lstStyle/>
                    <a:p>
                      <a:pPr algn="ctr" fontAlgn="ctr"/>
                      <a:r>
                        <a:rPr lang="es-MX" sz="1100" u="none" strike="noStrike">
                          <a:effectLst/>
                        </a:rPr>
                        <a:t>8</a:t>
                      </a:r>
                      <a:endParaRPr lang="es-MX" sz="1100" b="0" i="0" u="none" strike="noStrike">
                        <a:solidFill>
                          <a:srgbClr val="000000"/>
                        </a:solidFill>
                        <a:effectLst/>
                        <a:latin typeface="Calibri" panose="020F0502020204030204" pitchFamily="34" charset="0"/>
                      </a:endParaRPr>
                    </a:p>
                  </a:txBody>
                  <a:tcPr marL="9344" marR="9344" marT="9344" marB="0" anchor="ctr"/>
                </a:tc>
                <a:tc>
                  <a:txBody>
                    <a:bodyPr/>
                    <a:lstStyle/>
                    <a:p>
                      <a:pPr algn="l" fontAlgn="b"/>
                      <a:r>
                        <a:rPr lang="es-MX" sz="1100" u="none" strike="noStrike">
                          <a:effectLst/>
                        </a:rPr>
                        <a:t>Puede tener una cobertura metropolitana</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13</a:t>
                      </a:r>
                      <a:endParaRPr lang="es-MX" sz="11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1631467491"/>
                  </a:ext>
                </a:extLst>
              </a:tr>
              <a:tr h="193754">
                <a:tc vMerge="1">
                  <a:txBody>
                    <a:bodyPr/>
                    <a:lstStyle/>
                    <a:p>
                      <a:endParaRPr lang="es-MX"/>
                    </a:p>
                  </a:txBody>
                  <a:tcPr/>
                </a:tc>
                <a:tc>
                  <a:txBody>
                    <a:bodyPr/>
                    <a:lstStyle/>
                    <a:p>
                      <a:pPr algn="ctr" fontAlgn="ctr"/>
                      <a:r>
                        <a:rPr lang="es-MX" sz="1100" u="none" strike="noStrike">
                          <a:effectLst/>
                        </a:rPr>
                        <a:t>9</a:t>
                      </a:r>
                      <a:endParaRPr lang="es-MX" sz="1100" b="0" i="0" u="none" strike="noStrike">
                        <a:solidFill>
                          <a:srgbClr val="000000"/>
                        </a:solidFill>
                        <a:effectLst/>
                        <a:latin typeface="Calibri" panose="020F0502020204030204" pitchFamily="34" charset="0"/>
                      </a:endParaRPr>
                    </a:p>
                  </a:txBody>
                  <a:tcPr marL="9344" marR="9344" marT="9344" marB="0" anchor="ctr"/>
                </a:tc>
                <a:tc>
                  <a:txBody>
                    <a:bodyPr/>
                    <a:lstStyle/>
                    <a:p>
                      <a:pPr algn="l" fontAlgn="b"/>
                      <a:r>
                        <a:rPr lang="es-MX" sz="1100" u="none" strike="noStrike">
                          <a:effectLst/>
                        </a:rPr>
                        <a:t>Se puede aprovechar la infraestructura existente</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10</a:t>
                      </a:r>
                      <a:endParaRPr lang="es-MX" sz="11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29696491"/>
                  </a:ext>
                </a:extLst>
              </a:tr>
              <a:tr h="193754">
                <a:tc vMerge="1">
                  <a:txBody>
                    <a:bodyPr/>
                    <a:lstStyle/>
                    <a:p>
                      <a:endParaRPr lang="es-MX"/>
                    </a:p>
                  </a:txBody>
                  <a:tcPr/>
                </a:tc>
                <a:tc>
                  <a:txBody>
                    <a:bodyPr/>
                    <a:lstStyle/>
                    <a:p>
                      <a:pPr algn="ctr" fontAlgn="ctr"/>
                      <a:r>
                        <a:rPr lang="es-MX" sz="1100" u="none" strike="noStrike">
                          <a:effectLst/>
                        </a:rPr>
                        <a:t>10</a:t>
                      </a:r>
                      <a:endParaRPr lang="es-MX" sz="1100" b="0" i="0" u="none" strike="noStrike">
                        <a:solidFill>
                          <a:srgbClr val="000000"/>
                        </a:solidFill>
                        <a:effectLst/>
                        <a:latin typeface="Calibri" panose="020F0502020204030204" pitchFamily="34" charset="0"/>
                      </a:endParaRPr>
                    </a:p>
                  </a:txBody>
                  <a:tcPr marL="9344" marR="9344" marT="9344" marB="0" anchor="ctr"/>
                </a:tc>
                <a:tc>
                  <a:txBody>
                    <a:bodyPr/>
                    <a:lstStyle/>
                    <a:p>
                      <a:pPr algn="l" fontAlgn="b"/>
                      <a:r>
                        <a:rPr lang="es-MX" sz="1100" u="none" strike="noStrike">
                          <a:effectLst/>
                        </a:rPr>
                        <a:t>La ciudad tiene un tamaño óptimo para la implementación de este proyecto</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7</a:t>
                      </a:r>
                      <a:endParaRPr lang="es-MX" sz="11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1512447007"/>
                  </a:ext>
                </a:extLst>
              </a:tr>
              <a:tr h="193754">
                <a:tc rowSpan="5">
                  <a:txBody>
                    <a:bodyPr/>
                    <a:lstStyle/>
                    <a:p>
                      <a:pPr algn="ctr" fontAlgn="ctr"/>
                      <a:r>
                        <a:rPr lang="es-MX" sz="1100" u="none" strike="noStrike">
                          <a:effectLst/>
                        </a:rPr>
                        <a:t>DEBILIDADES</a:t>
                      </a:r>
                      <a:endParaRPr lang="es-MX" sz="1100" b="0" i="0" u="none" strike="noStrike">
                        <a:solidFill>
                          <a:srgbClr val="000000"/>
                        </a:solidFill>
                        <a:effectLst/>
                        <a:latin typeface="Calibri" panose="020F0502020204030204" pitchFamily="34" charset="0"/>
                      </a:endParaRPr>
                    </a:p>
                  </a:txBody>
                  <a:tcPr marL="9344" marR="9344" marT="9344" marB="0" vert="vert270" anchor="ctr"/>
                </a:tc>
                <a:tc>
                  <a:txBody>
                    <a:bodyPr/>
                    <a:lstStyle/>
                    <a:p>
                      <a:pPr algn="ctr" fontAlgn="ctr"/>
                      <a:r>
                        <a:rPr lang="es-MX" sz="1100" u="none" strike="noStrike">
                          <a:effectLst/>
                        </a:rPr>
                        <a:t>11</a:t>
                      </a:r>
                      <a:endParaRPr lang="es-MX" sz="1100" b="0" i="0" u="none" strike="noStrike">
                        <a:solidFill>
                          <a:srgbClr val="000000"/>
                        </a:solidFill>
                        <a:effectLst/>
                        <a:latin typeface="Calibri" panose="020F0502020204030204" pitchFamily="34" charset="0"/>
                      </a:endParaRPr>
                    </a:p>
                  </a:txBody>
                  <a:tcPr marL="9344" marR="9344" marT="9344" marB="0" anchor="ctr"/>
                </a:tc>
                <a:tc>
                  <a:txBody>
                    <a:bodyPr/>
                    <a:lstStyle/>
                    <a:p>
                      <a:pPr algn="l" fontAlgn="b"/>
                      <a:r>
                        <a:rPr lang="es-MX" sz="1100" u="none" strike="noStrike">
                          <a:effectLst/>
                        </a:rPr>
                        <a:t>Baja educación vial de la población.</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8</a:t>
                      </a:r>
                      <a:endParaRPr lang="es-MX" sz="11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103097098"/>
                  </a:ext>
                </a:extLst>
              </a:tr>
              <a:tr h="193754">
                <a:tc vMerge="1">
                  <a:txBody>
                    <a:bodyPr/>
                    <a:lstStyle/>
                    <a:p>
                      <a:endParaRPr lang="es-MX"/>
                    </a:p>
                  </a:txBody>
                  <a:tcPr/>
                </a:tc>
                <a:tc>
                  <a:txBody>
                    <a:bodyPr/>
                    <a:lstStyle/>
                    <a:p>
                      <a:pPr algn="ctr" fontAlgn="ctr"/>
                      <a:r>
                        <a:rPr lang="es-MX" sz="1100" u="none" strike="noStrike">
                          <a:effectLst/>
                        </a:rPr>
                        <a:t>12</a:t>
                      </a:r>
                      <a:endParaRPr lang="es-MX" sz="1100" b="0" i="0" u="none" strike="noStrike">
                        <a:solidFill>
                          <a:srgbClr val="000000"/>
                        </a:solidFill>
                        <a:effectLst/>
                        <a:latin typeface="Calibri" panose="020F0502020204030204" pitchFamily="34" charset="0"/>
                      </a:endParaRPr>
                    </a:p>
                  </a:txBody>
                  <a:tcPr marL="9344" marR="9344" marT="9344" marB="0" anchor="ctr"/>
                </a:tc>
                <a:tc>
                  <a:txBody>
                    <a:bodyPr/>
                    <a:lstStyle/>
                    <a:p>
                      <a:pPr algn="l" fontAlgn="b"/>
                      <a:r>
                        <a:rPr lang="es-MX" sz="1100" u="none" strike="noStrike">
                          <a:effectLst/>
                        </a:rPr>
                        <a:t>Actividad limitada por la edad y situación física</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dirty="0">
                          <a:effectLst/>
                        </a:rPr>
                        <a:t>0</a:t>
                      </a:r>
                      <a:endParaRPr lang="es-MX" sz="11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5</a:t>
                      </a:r>
                      <a:endParaRPr lang="es-MX" sz="11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335823408"/>
                  </a:ext>
                </a:extLst>
              </a:tr>
              <a:tr h="193754">
                <a:tc vMerge="1">
                  <a:txBody>
                    <a:bodyPr/>
                    <a:lstStyle/>
                    <a:p>
                      <a:endParaRPr lang="es-MX"/>
                    </a:p>
                  </a:txBody>
                  <a:tcPr/>
                </a:tc>
                <a:tc>
                  <a:txBody>
                    <a:bodyPr/>
                    <a:lstStyle/>
                    <a:p>
                      <a:pPr algn="ctr" fontAlgn="ctr"/>
                      <a:r>
                        <a:rPr lang="es-MX" sz="1100" u="none" strike="noStrike">
                          <a:effectLst/>
                        </a:rPr>
                        <a:t>13</a:t>
                      </a:r>
                      <a:endParaRPr lang="es-MX" sz="1100" b="0" i="0" u="none" strike="noStrike">
                        <a:solidFill>
                          <a:srgbClr val="000000"/>
                        </a:solidFill>
                        <a:effectLst/>
                        <a:latin typeface="Calibri" panose="020F0502020204030204" pitchFamily="34" charset="0"/>
                      </a:endParaRPr>
                    </a:p>
                  </a:txBody>
                  <a:tcPr marL="9344" marR="9344" marT="9344" marB="0" anchor="ctr"/>
                </a:tc>
                <a:tc>
                  <a:txBody>
                    <a:bodyPr/>
                    <a:lstStyle/>
                    <a:p>
                      <a:pPr algn="l" fontAlgn="b"/>
                      <a:r>
                        <a:rPr lang="es-MX" sz="1100" u="none" strike="noStrike">
                          <a:effectLst/>
                        </a:rPr>
                        <a:t>Resistencia al trabajo físico por parte de la población.</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7</a:t>
                      </a:r>
                      <a:endParaRPr lang="es-MX" sz="11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927731044"/>
                  </a:ext>
                </a:extLst>
              </a:tr>
              <a:tr h="193754">
                <a:tc vMerge="1">
                  <a:txBody>
                    <a:bodyPr/>
                    <a:lstStyle/>
                    <a:p>
                      <a:endParaRPr lang="es-MX"/>
                    </a:p>
                  </a:txBody>
                  <a:tcPr/>
                </a:tc>
                <a:tc>
                  <a:txBody>
                    <a:bodyPr/>
                    <a:lstStyle/>
                    <a:p>
                      <a:pPr algn="ctr" fontAlgn="ctr"/>
                      <a:r>
                        <a:rPr lang="es-MX" sz="1100" u="none" strike="noStrike">
                          <a:effectLst/>
                        </a:rPr>
                        <a:t>14</a:t>
                      </a:r>
                      <a:endParaRPr lang="es-MX" sz="1100" b="0" i="0" u="none" strike="noStrike">
                        <a:solidFill>
                          <a:srgbClr val="000000"/>
                        </a:solidFill>
                        <a:effectLst/>
                        <a:latin typeface="Calibri" panose="020F0502020204030204" pitchFamily="34" charset="0"/>
                      </a:endParaRPr>
                    </a:p>
                  </a:txBody>
                  <a:tcPr marL="9344" marR="9344" marT="9344" marB="0" anchor="ctr"/>
                </a:tc>
                <a:tc>
                  <a:txBody>
                    <a:bodyPr/>
                    <a:lstStyle/>
                    <a:p>
                      <a:pPr algn="l" fontAlgn="b"/>
                      <a:r>
                        <a:rPr lang="es-MX" sz="1100" u="none" strike="noStrike">
                          <a:effectLst/>
                        </a:rPr>
                        <a:t>El ciclista tiene más riesgo de sufrir un daño físico en caso de accidente</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5</a:t>
                      </a:r>
                      <a:endParaRPr lang="es-MX" sz="11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542168766"/>
                  </a:ext>
                </a:extLst>
              </a:tr>
              <a:tr h="193754">
                <a:tc vMerge="1">
                  <a:txBody>
                    <a:bodyPr/>
                    <a:lstStyle/>
                    <a:p>
                      <a:endParaRPr lang="es-MX"/>
                    </a:p>
                  </a:txBody>
                  <a:tcPr/>
                </a:tc>
                <a:tc>
                  <a:txBody>
                    <a:bodyPr/>
                    <a:lstStyle/>
                    <a:p>
                      <a:pPr algn="ctr" fontAlgn="ctr"/>
                      <a:r>
                        <a:rPr lang="es-MX" sz="1100" u="none" strike="noStrike">
                          <a:effectLst/>
                        </a:rPr>
                        <a:t>15</a:t>
                      </a:r>
                      <a:endParaRPr lang="es-MX" sz="1100" b="0" i="0" u="none" strike="noStrike">
                        <a:solidFill>
                          <a:srgbClr val="000000"/>
                        </a:solidFill>
                        <a:effectLst/>
                        <a:latin typeface="Calibri" panose="020F0502020204030204" pitchFamily="34" charset="0"/>
                      </a:endParaRPr>
                    </a:p>
                  </a:txBody>
                  <a:tcPr marL="9344" marR="9344" marT="9344" marB="0" anchor="ctr"/>
                </a:tc>
                <a:tc>
                  <a:txBody>
                    <a:bodyPr/>
                    <a:lstStyle/>
                    <a:p>
                      <a:pPr algn="l" fontAlgn="b"/>
                      <a:r>
                        <a:rPr lang="es-MX" sz="1100" u="none" strike="noStrike">
                          <a:effectLst/>
                        </a:rPr>
                        <a:t>Vandalismo</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3</a:t>
                      </a:r>
                      <a:endParaRPr lang="es-MX" sz="11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62354033"/>
                  </a:ext>
                </a:extLst>
              </a:tr>
              <a:tr h="193754">
                <a:tc rowSpan="5">
                  <a:txBody>
                    <a:bodyPr/>
                    <a:lstStyle/>
                    <a:p>
                      <a:pPr algn="ctr" fontAlgn="ctr"/>
                      <a:r>
                        <a:rPr lang="es-MX" sz="1100" u="none" strike="noStrike">
                          <a:effectLst/>
                        </a:rPr>
                        <a:t>AMENAZAS</a:t>
                      </a:r>
                      <a:endParaRPr lang="es-MX" sz="1100" b="0" i="0" u="none" strike="noStrike">
                        <a:solidFill>
                          <a:srgbClr val="000000"/>
                        </a:solidFill>
                        <a:effectLst/>
                        <a:latin typeface="Calibri" panose="020F0502020204030204" pitchFamily="34" charset="0"/>
                      </a:endParaRPr>
                    </a:p>
                  </a:txBody>
                  <a:tcPr marL="9344" marR="9344" marT="9344" marB="0" vert="vert270" anchor="ctr"/>
                </a:tc>
                <a:tc>
                  <a:txBody>
                    <a:bodyPr/>
                    <a:lstStyle/>
                    <a:p>
                      <a:pPr algn="ctr" fontAlgn="ctr"/>
                      <a:r>
                        <a:rPr lang="es-MX" sz="1100" u="none" strike="noStrike">
                          <a:effectLst/>
                        </a:rPr>
                        <a:t>16</a:t>
                      </a:r>
                      <a:endParaRPr lang="es-MX" sz="1100" b="0" i="0" u="none" strike="noStrike">
                        <a:solidFill>
                          <a:srgbClr val="000000"/>
                        </a:solidFill>
                        <a:effectLst/>
                        <a:latin typeface="Calibri" panose="020F0502020204030204" pitchFamily="34" charset="0"/>
                      </a:endParaRPr>
                    </a:p>
                  </a:txBody>
                  <a:tcPr marL="9344" marR="9344" marT="9344" marB="0" anchor="ctr"/>
                </a:tc>
                <a:tc>
                  <a:txBody>
                    <a:bodyPr/>
                    <a:lstStyle/>
                    <a:p>
                      <a:pPr algn="l" fontAlgn="ctr"/>
                      <a:r>
                        <a:rPr lang="es-MX" sz="1100" u="none" strike="noStrike">
                          <a:effectLst/>
                        </a:rPr>
                        <a:t>Oposición por parte del transportistas,  no les conviene que exista un medio de alternativo</a:t>
                      </a:r>
                      <a:endParaRPr lang="es-MX" sz="1100" b="0" i="0" u="none" strike="noStrike">
                        <a:solidFill>
                          <a:srgbClr val="000000"/>
                        </a:solidFill>
                        <a:effectLst/>
                        <a:latin typeface="Calibri" panose="020F0502020204030204" pitchFamily="34" charset="0"/>
                      </a:endParaRPr>
                    </a:p>
                  </a:txBody>
                  <a:tcPr marL="9344" marR="9344" marT="9344" marB="0" anchor="ctr"/>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6</a:t>
                      </a:r>
                      <a:endParaRPr lang="es-MX" sz="11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4165617443"/>
                  </a:ext>
                </a:extLst>
              </a:tr>
              <a:tr h="193754">
                <a:tc vMerge="1">
                  <a:txBody>
                    <a:bodyPr/>
                    <a:lstStyle/>
                    <a:p>
                      <a:endParaRPr lang="es-MX"/>
                    </a:p>
                  </a:txBody>
                  <a:tcPr/>
                </a:tc>
                <a:tc>
                  <a:txBody>
                    <a:bodyPr/>
                    <a:lstStyle/>
                    <a:p>
                      <a:pPr algn="ctr" fontAlgn="ctr"/>
                      <a:r>
                        <a:rPr lang="es-MX" sz="1100" u="none" strike="noStrike">
                          <a:effectLst/>
                        </a:rPr>
                        <a:t>17</a:t>
                      </a:r>
                      <a:endParaRPr lang="es-MX" sz="1100" b="0" i="0" u="none" strike="noStrike">
                        <a:solidFill>
                          <a:srgbClr val="000000"/>
                        </a:solidFill>
                        <a:effectLst/>
                        <a:latin typeface="Calibri" panose="020F0502020204030204" pitchFamily="34" charset="0"/>
                      </a:endParaRPr>
                    </a:p>
                  </a:txBody>
                  <a:tcPr marL="9344" marR="9344" marT="9344" marB="0" anchor="ctr"/>
                </a:tc>
                <a:tc>
                  <a:txBody>
                    <a:bodyPr/>
                    <a:lstStyle/>
                    <a:p>
                      <a:pPr algn="l" fontAlgn="ctr"/>
                      <a:r>
                        <a:rPr lang="es-MX" sz="1100" u="none" strike="noStrike">
                          <a:effectLst/>
                        </a:rPr>
                        <a:t>Resistencia política que impida realizar el proyecto</a:t>
                      </a:r>
                      <a:endParaRPr lang="es-MX" sz="1100" b="0" i="0" u="none" strike="noStrike">
                        <a:solidFill>
                          <a:srgbClr val="000000"/>
                        </a:solidFill>
                        <a:effectLst/>
                        <a:latin typeface="Calibri" panose="020F0502020204030204" pitchFamily="34" charset="0"/>
                      </a:endParaRPr>
                    </a:p>
                  </a:txBody>
                  <a:tcPr marL="9344" marR="9344" marT="9344" marB="0" anchor="ctr"/>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dirty="0">
                          <a:effectLst/>
                        </a:rPr>
                        <a:t>0</a:t>
                      </a:r>
                      <a:endParaRPr lang="es-MX" sz="1100" b="0" i="0" u="none" strike="noStrike" dirty="0">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7</a:t>
                      </a:r>
                      <a:endParaRPr lang="es-MX" sz="11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2577200336"/>
                  </a:ext>
                </a:extLst>
              </a:tr>
              <a:tr h="193754">
                <a:tc vMerge="1">
                  <a:txBody>
                    <a:bodyPr/>
                    <a:lstStyle/>
                    <a:p>
                      <a:endParaRPr lang="es-MX"/>
                    </a:p>
                  </a:txBody>
                  <a:tcPr/>
                </a:tc>
                <a:tc>
                  <a:txBody>
                    <a:bodyPr/>
                    <a:lstStyle/>
                    <a:p>
                      <a:pPr algn="ctr" fontAlgn="ctr"/>
                      <a:r>
                        <a:rPr lang="es-MX" sz="1100" u="none" strike="noStrike">
                          <a:effectLst/>
                        </a:rPr>
                        <a:t>18</a:t>
                      </a:r>
                      <a:endParaRPr lang="es-MX" sz="1100" b="0" i="0" u="none" strike="noStrike">
                        <a:solidFill>
                          <a:srgbClr val="000000"/>
                        </a:solidFill>
                        <a:effectLst/>
                        <a:latin typeface="Calibri" panose="020F0502020204030204" pitchFamily="34" charset="0"/>
                      </a:endParaRPr>
                    </a:p>
                  </a:txBody>
                  <a:tcPr marL="9344" marR="9344" marT="9344" marB="0" anchor="ctr"/>
                </a:tc>
                <a:tc>
                  <a:txBody>
                    <a:bodyPr/>
                    <a:lstStyle/>
                    <a:p>
                      <a:pPr algn="l" fontAlgn="ctr"/>
                      <a:r>
                        <a:rPr lang="es-MX" sz="1100" u="none" strike="noStrike">
                          <a:effectLst/>
                        </a:rPr>
                        <a:t>Idiosincracia del fresnillense</a:t>
                      </a:r>
                      <a:endParaRPr lang="es-MX" sz="1100" b="0" i="0" u="none" strike="noStrike">
                        <a:solidFill>
                          <a:srgbClr val="000000"/>
                        </a:solidFill>
                        <a:effectLst/>
                        <a:latin typeface="Calibri" panose="020F0502020204030204" pitchFamily="34" charset="0"/>
                      </a:endParaRPr>
                    </a:p>
                  </a:txBody>
                  <a:tcPr marL="9344" marR="9344" marT="9344" marB="0" anchor="ctr"/>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11</a:t>
                      </a:r>
                      <a:endParaRPr lang="es-MX" sz="1100" b="0" i="0" u="none" strike="noStrike">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1944605379"/>
                  </a:ext>
                </a:extLst>
              </a:tr>
              <a:tr h="193754">
                <a:tc vMerge="1">
                  <a:txBody>
                    <a:bodyPr/>
                    <a:lstStyle/>
                    <a:p>
                      <a:endParaRPr lang="es-MX"/>
                    </a:p>
                  </a:txBody>
                  <a:tcPr/>
                </a:tc>
                <a:tc>
                  <a:txBody>
                    <a:bodyPr/>
                    <a:lstStyle/>
                    <a:p>
                      <a:pPr algn="ctr" fontAlgn="ctr"/>
                      <a:r>
                        <a:rPr lang="es-MX" sz="1100" u="none" strike="noStrike">
                          <a:effectLst/>
                        </a:rPr>
                        <a:t>19</a:t>
                      </a:r>
                      <a:endParaRPr lang="es-MX" sz="1100" b="0" i="0" u="none" strike="noStrike">
                        <a:solidFill>
                          <a:srgbClr val="000000"/>
                        </a:solidFill>
                        <a:effectLst/>
                        <a:latin typeface="Calibri" panose="020F0502020204030204" pitchFamily="34" charset="0"/>
                      </a:endParaRPr>
                    </a:p>
                  </a:txBody>
                  <a:tcPr marL="9344" marR="9344" marT="9344" marB="0" anchor="ctr"/>
                </a:tc>
                <a:tc>
                  <a:txBody>
                    <a:bodyPr/>
                    <a:lstStyle/>
                    <a:p>
                      <a:pPr algn="l" fontAlgn="ctr"/>
                      <a:r>
                        <a:rPr lang="es-MX" sz="1100" u="none" strike="noStrike">
                          <a:effectLst/>
                        </a:rPr>
                        <a:t>Presupuesto insuficiente para la realización del proyecto</a:t>
                      </a:r>
                      <a:endParaRPr lang="es-MX" sz="1100" b="0" i="0" u="none" strike="noStrike">
                        <a:solidFill>
                          <a:srgbClr val="000000"/>
                        </a:solidFill>
                        <a:effectLst/>
                        <a:latin typeface="Calibri" panose="020F0502020204030204" pitchFamily="34" charset="0"/>
                      </a:endParaRPr>
                    </a:p>
                  </a:txBody>
                  <a:tcPr marL="9344" marR="9344" marT="9344" marB="0" anchor="ctr"/>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dirty="0">
                          <a:effectLst/>
                        </a:rPr>
                        <a:t>4</a:t>
                      </a:r>
                      <a:endParaRPr lang="es-MX" sz="11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3937601248"/>
                  </a:ext>
                </a:extLst>
              </a:tr>
              <a:tr h="193754">
                <a:tc vMerge="1">
                  <a:txBody>
                    <a:bodyPr/>
                    <a:lstStyle/>
                    <a:p>
                      <a:endParaRPr lang="es-MX"/>
                    </a:p>
                  </a:txBody>
                  <a:tcPr/>
                </a:tc>
                <a:tc>
                  <a:txBody>
                    <a:bodyPr/>
                    <a:lstStyle/>
                    <a:p>
                      <a:pPr algn="ctr" fontAlgn="ctr"/>
                      <a:r>
                        <a:rPr lang="es-MX" sz="1100" u="none" strike="noStrike">
                          <a:effectLst/>
                        </a:rPr>
                        <a:t>20</a:t>
                      </a:r>
                      <a:endParaRPr lang="es-MX" sz="1100" b="0" i="0" u="none" strike="noStrike">
                        <a:solidFill>
                          <a:srgbClr val="000000"/>
                        </a:solidFill>
                        <a:effectLst/>
                        <a:latin typeface="Calibri" panose="020F0502020204030204" pitchFamily="34" charset="0"/>
                      </a:endParaRPr>
                    </a:p>
                  </a:txBody>
                  <a:tcPr marL="9344" marR="9344" marT="9344" marB="0" anchor="ctr"/>
                </a:tc>
                <a:tc>
                  <a:txBody>
                    <a:bodyPr/>
                    <a:lstStyle/>
                    <a:p>
                      <a:pPr algn="l" fontAlgn="ctr"/>
                      <a:r>
                        <a:rPr lang="es-MX" sz="1100" u="none" strike="noStrike">
                          <a:effectLst/>
                        </a:rPr>
                        <a:t>Peligro de accidente en días lluviosos.</a:t>
                      </a:r>
                      <a:endParaRPr lang="es-MX" sz="1100" b="0" i="0" u="none" strike="noStrike">
                        <a:solidFill>
                          <a:srgbClr val="000000"/>
                        </a:solidFill>
                        <a:effectLst/>
                        <a:latin typeface="Calibri" panose="020F0502020204030204" pitchFamily="34" charset="0"/>
                      </a:endParaRPr>
                    </a:p>
                  </a:txBody>
                  <a:tcPr marL="9344" marR="9344" marT="9344" marB="0" anchor="ctr"/>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 </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dirty="0">
                          <a:effectLst/>
                        </a:rPr>
                        <a:t>4</a:t>
                      </a:r>
                      <a:endParaRPr lang="es-MX" sz="11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1637838673"/>
                  </a:ext>
                </a:extLst>
              </a:tr>
              <a:tr h="193754">
                <a:tc gridSpan="3">
                  <a:txBody>
                    <a:bodyPr/>
                    <a:lstStyle/>
                    <a:p>
                      <a:pPr algn="r" fontAlgn="b"/>
                      <a:r>
                        <a:rPr lang="es-MX" sz="1100" u="none" strike="noStrike" dirty="0">
                          <a:effectLst/>
                        </a:rPr>
                        <a:t>SUMA A</a:t>
                      </a:r>
                      <a:endParaRPr lang="es-MX" sz="1100" b="0" i="0" u="none" strike="noStrike" dirty="0">
                        <a:solidFill>
                          <a:srgbClr val="000000"/>
                        </a:solidFill>
                        <a:effectLst/>
                        <a:latin typeface="Calibri" panose="020F0502020204030204" pitchFamily="34" charset="0"/>
                      </a:endParaRPr>
                    </a:p>
                  </a:txBody>
                  <a:tcPr marL="9344" marR="9344" marT="9344" marB="0" anchor="b"/>
                </a:tc>
                <a:tc hMerge="1">
                  <a:txBody>
                    <a:bodyPr/>
                    <a:lstStyle/>
                    <a:p>
                      <a:endParaRPr lang="es-MX"/>
                    </a:p>
                  </a:txBody>
                  <a:tcPr/>
                </a:tc>
                <a:tc hMerge="1">
                  <a:txBody>
                    <a:bodyPr/>
                    <a:lstStyle/>
                    <a:p>
                      <a:endParaRPr lang="es-MX"/>
                    </a:p>
                  </a:txBody>
                  <a:tcPr/>
                </a:tc>
                <a:tc>
                  <a:txBody>
                    <a:bodyPr/>
                    <a:lstStyle/>
                    <a:p>
                      <a:pPr algn="ctr" fontAlgn="b"/>
                      <a:r>
                        <a:rPr lang="es-MX" sz="1100" u="none" strike="noStrike">
                          <a:effectLst/>
                        </a:rPr>
                        <a:t>7</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5</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5</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10</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7</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13</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14</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11</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9</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3</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7</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6</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7</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5</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6</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4</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8</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6</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a:effectLst/>
                        </a:rPr>
                        <a:t>5</a:t>
                      </a:r>
                      <a:endParaRPr lang="es-MX" sz="1100" b="0" i="0" u="none" strike="noStrike">
                        <a:solidFill>
                          <a:srgbClr val="000000"/>
                        </a:solidFill>
                        <a:effectLst/>
                        <a:latin typeface="Calibri" panose="020F0502020204030204" pitchFamily="34" charset="0"/>
                      </a:endParaRPr>
                    </a:p>
                  </a:txBody>
                  <a:tcPr marL="9344" marR="9344" marT="9344" marB="0" anchor="b"/>
                </a:tc>
                <a:tc>
                  <a:txBody>
                    <a:bodyPr/>
                    <a:lstStyle/>
                    <a:p>
                      <a:pPr algn="ctr" fontAlgn="b"/>
                      <a:r>
                        <a:rPr lang="es-MX" sz="1100" u="none" strike="noStrike" dirty="0">
                          <a:effectLst/>
                        </a:rPr>
                        <a:t>148</a:t>
                      </a:r>
                      <a:endParaRPr lang="es-MX" sz="1100" b="0" i="0" u="none" strike="noStrike" dirty="0">
                        <a:solidFill>
                          <a:srgbClr val="000000"/>
                        </a:solidFill>
                        <a:effectLst/>
                        <a:latin typeface="Calibri" panose="020F0502020204030204" pitchFamily="34" charset="0"/>
                      </a:endParaRPr>
                    </a:p>
                  </a:txBody>
                  <a:tcPr marL="9344" marR="9344" marT="9344" marB="0" anchor="b"/>
                </a:tc>
                <a:extLst>
                  <a:ext uri="{0D108BD9-81ED-4DB2-BD59-A6C34878D82A}">
                    <a16:rowId xmlns:a16="http://schemas.microsoft.com/office/drawing/2014/main" xmlns="" val="784352474"/>
                  </a:ext>
                </a:extLst>
              </a:tr>
            </a:tbl>
          </a:graphicData>
        </a:graphic>
      </p:graphicFrame>
      <p:sp>
        <p:nvSpPr>
          <p:cNvPr id="11" name="Título 1"/>
          <p:cNvSpPr txBox="1">
            <a:spLocks/>
          </p:cNvSpPr>
          <p:nvPr/>
        </p:nvSpPr>
        <p:spPr>
          <a:xfrm>
            <a:off x="838200" y="114552"/>
            <a:ext cx="6797964" cy="50114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s-MX" sz="1400" b="1" dirty="0" smtClean="0">
                <a:latin typeface="Arial" panose="020B0604020202020204" pitchFamily="34" charset="0"/>
                <a:cs typeface="Arial" panose="020B0604020202020204" pitchFamily="34" charset="0"/>
              </a:rPr>
              <a:t>TABLA</a:t>
            </a:r>
            <a:r>
              <a:rPr lang="es-MX" sz="1400" b="1" spc="100" dirty="0">
                <a:latin typeface="Arial" panose="020B0604020202020204" pitchFamily="34" charset="0"/>
                <a:cs typeface="Arial" panose="020B0604020202020204" pitchFamily="34" charset="0"/>
              </a:rPr>
              <a:t> </a:t>
            </a:r>
            <a:r>
              <a:rPr lang="es-MX" sz="1400" b="1" dirty="0" smtClean="0">
                <a:latin typeface="Arial" panose="020B0604020202020204" pitchFamily="34" charset="0"/>
                <a:cs typeface="Arial" panose="020B0604020202020204" pitchFamily="34" charset="0"/>
              </a:rPr>
              <a:t> </a:t>
            </a:r>
            <a:r>
              <a:rPr lang="es-MX" sz="1400" b="1" dirty="0">
                <a:latin typeface="Arial" panose="020B0604020202020204" pitchFamily="34" charset="0"/>
                <a:cs typeface="Arial" panose="020B0604020202020204" pitchFamily="34" charset="0"/>
              </a:rPr>
              <a:t>20/20</a:t>
            </a:r>
            <a:endParaRPr lang="es-MX" sz="1400" b="1" spc="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656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8" y="-452582"/>
            <a:ext cx="12219708" cy="7324399"/>
          </a:xfrm>
          <a:prstGeom prst="rect">
            <a:avLst/>
          </a:prstGeom>
        </p:spPr>
      </p:pic>
      <p:sp>
        <p:nvSpPr>
          <p:cNvPr id="5" name="Título 1"/>
          <p:cNvSpPr txBox="1">
            <a:spLocks/>
          </p:cNvSpPr>
          <p:nvPr/>
        </p:nvSpPr>
        <p:spPr>
          <a:xfrm>
            <a:off x="5495636" y="76736"/>
            <a:ext cx="6797964" cy="50114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s-MX" sz="1400" b="1" dirty="0" smtClean="0">
                <a:solidFill>
                  <a:schemeClr val="bg2">
                    <a:lumMod val="50000"/>
                  </a:schemeClr>
                </a:solidFill>
                <a:latin typeface="Arial" panose="020B0604020202020204" pitchFamily="34" charset="0"/>
                <a:cs typeface="Arial" panose="020B0604020202020204" pitchFamily="34" charset="0"/>
              </a:rPr>
              <a:t>ESTRATEGIA DE MOVILIDAD CICLISTA EN EL CENTRO DE FRESNILLO, ZAC</a:t>
            </a:r>
            <a:r>
              <a:rPr lang="es-MX" sz="1400" b="1" spc="100" dirty="0" smtClean="0">
                <a:solidFill>
                  <a:schemeClr val="bg2">
                    <a:lumMod val="50000"/>
                  </a:schemeClr>
                </a:solidFill>
                <a:latin typeface="Arial" panose="020B0604020202020204" pitchFamily="34" charset="0"/>
                <a:cs typeface="Arial" panose="020B0604020202020204" pitchFamily="34" charset="0"/>
              </a:rPr>
              <a:t>.</a:t>
            </a:r>
            <a:endParaRPr lang="es-MX" sz="1400" b="1" spc="100" dirty="0">
              <a:solidFill>
                <a:schemeClr val="bg2">
                  <a:lumMod val="50000"/>
                </a:schemeClr>
              </a:solidFill>
              <a:latin typeface="Arial" panose="020B0604020202020204" pitchFamily="34" charset="0"/>
              <a:cs typeface="Arial" panose="020B0604020202020204" pitchFamily="34" charset="0"/>
            </a:endParaRPr>
          </a:p>
        </p:txBody>
      </p:sp>
      <p:sp>
        <p:nvSpPr>
          <p:cNvPr id="6" name="Rectángulo 5"/>
          <p:cNvSpPr/>
          <p:nvPr/>
        </p:nvSpPr>
        <p:spPr>
          <a:xfrm>
            <a:off x="512774" y="712820"/>
            <a:ext cx="9665941" cy="3870290"/>
          </a:xfrm>
          <a:prstGeom prst="rect">
            <a:avLst/>
          </a:prstGeom>
        </p:spPr>
        <p:txBody>
          <a:bodyPr wrap="square">
            <a:spAutoFit/>
          </a:bodyPr>
          <a:lstStyle/>
          <a:p>
            <a:pPr>
              <a:lnSpc>
                <a:spcPct val="115000"/>
              </a:lnSpc>
              <a:spcBef>
                <a:spcPts val="1200"/>
              </a:spcBef>
              <a:spcAft>
                <a:spcPts val="0"/>
              </a:spcAft>
            </a:pPr>
            <a:r>
              <a:rPr lang="es-MX" sz="2000" b="1"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CARTERA DE </a:t>
            </a:r>
            <a:r>
              <a:rPr lang="es-MX" sz="2000" b="1" kern="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PROYECTOS</a:t>
            </a:r>
          </a:p>
          <a:p>
            <a:pPr>
              <a:lnSpc>
                <a:spcPct val="115000"/>
              </a:lnSpc>
              <a:spcBef>
                <a:spcPts val="1200"/>
              </a:spcBef>
              <a:spcAft>
                <a:spcPts val="0"/>
              </a:spcAft>
            </a:pPr>
            <a:endParaRPr lang="es-MX" sz="2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Arial" panose="020B0604020202020204" pitchFamily="34" charset="0"/>
              <a:buChar char="•"/>
            </a:pPr>
            <a:r>
              <a:rPr lang="es-MX" dirty="0">
                <a:solidFill>
                  <a:srgbClr val="000000"/>
                </a:solidFill>
                <a:latin typeface="Arial" panose="020B0604020202020204" pitchFamily="34" charset="0"/>
                <a:ea typeface="Calibri" panose="020F0502020204030204" pitchFamily="34" charset="0"/>
                <a:cs typeface="Times New Roman" panose="02020603050405020304" pitchFamily="18" charset="0"/>
              </a:rPr>
              <a:t>La movilidad ciclista, una solución económica</a:t>
            </a:r>
            <a:r>
              <a:rPr lang="es-MX"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p>
          <a:p>
            <a:pPr marL="342900" lvl="0" indent="-342900" algn="just">
              <a:lnSpc>
                <a:spcPct val="115000"/>
              </a:lnSpc>
              <a:spcAft>
                <a:spcPts val="800"/>
              </a:spcAft>
              <a:buFont typeface="Arial" panose="020B0604020202020204" pitchFamily="34" charset="0"/>
              <a:buChar char="•"/>
            </a:pPr>
            <a:endParaRPr lang="es-MX"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Arial" panose="020B0604020202020204" pitchFamily="34" charset="0"/>
              <a:buChar char="•"/>
            </a:pPr>
            <a:endParaRPr lang="es-MX"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Arial" panose="020B0604020202020204" pitchFamily="34" charset="0"/>
              <a:buChar char="•"/>
            </a:pPr>
            <a:endParaRPr lang="es-MX"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Arial" panose="020B0604020202020204" pitchFamily="34" charset="0"/>
              <a:buChar char="•"/>
            </a:pPr>
            <a:endParaRPr lang="es-MX"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Arial" panose="020B0604020202020204" pitchFamily="34" charset="0"/>
              <a:buChar char="•"/>
            </a:pPr>
            <a:r>
              <a:rPr lang="es-MX" dirty="0">
                <a:solidFill>
                  <a:srgbClr val="000000"/>
                </a:solidFill>
                <a:latin typeface="Arial" panose="020B0604020202020204" pitchFamily="34" charset="0"/>
                <a:ea typeface="Calibri" panose="020F0502020204030204" pitchFamily="34" charset="0"/>
                <a:cs typeface="Times New Roman" panose="02020603050405020304" pitchFamily="18" charset="0"/>
              </a:rPr>
              <a:t>Desplazamientos en línea recta. </a:t>
            </a:r>
          </a:p>
          <a:p>
            <a:pPr marL="285750" lvl="0" indent="-285750" algn="just">
              <a:lnSpc>
                <a:spcPct val="115000"/>
              </a:lnSpc>
              <a:spcAft>
                <a:spcPts val="800"/>
              </a:spcAft>
              <a:buFont typeface="Arial" panose="020B0604020202020204" pitchFamily="34" charset="0"/>
              <a:buChar char="•"/>
            </a:pPr>
            <a:r>
              <a:rPr lang="es-MX"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Caracterización </a:t>
            </a:r>
            <a:r>
              <a:rPr lang="es-MX" dirty="0">
                <a:solidFill>
                  <a:srgbClr val="000000"/>
                </a:solidFill>
                <a:latin typeface="Arial" panose="020B0604020202020204" pitchFamily="34" charset="0"/>
                <a:ea typeface="Calibri" panose="020F0502020204030204" pitchFamily="34" charset="0"/>
                <a:cs typeface="Times New Roman" panose="02020603050405020304" pitchFamily="18" charset="0"/>
              </a:rPr>
              <a:t>de la ciudad y su topografía</a:t>
            </a:r>
            <a:r>
              <a:rPr lang="es-MX"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es-MX"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descr="http://cdn01.ib.infobae.com/adjuntos/162/imagenes/012/234/001223435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3748" y="1458114"/>
            <a:ext cx="2823845" cy="1587500"/>
          </a:xfrm>
          <a:prstGeom prst="rect">
            <a:avLst/>
          </a:prstGeom>
          <a:noFill/>
          <a:ln>
            <a:noFill/>
          </a:ln>
        </p:spPr>
      </p:pic>
      <p:pic>
        <p:nvPicPr>
          <p:cNvPr id="8" name="Imagen 7" descr="http://www.diariocambio.com.mx/2015/media/k2/items/cache/ebdf8dc6a6233f4e6836cad5d2cf9154_X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3748" y="3344307"/>
            <a:ext cx="2748280" cy="1586230"/>
          </a:xfrm>
          <a:prstGeom prst="rect">
            <a:avLst/>
          </a:prstGeom>
          <a:noFill/>
          <a:ln>
            <a:noFill/>
          </a:ln>
        </p:spPr>
      </p:pic>
    </p:spTree>
    <p:extLst>
      <p:ext uri="{BB962C8B-B14F-4D97-AF65-F5344CB8AC3E}">
        <p14:creationId xmlns:p14="http://schemas.microsoft.com/office/powerpoint/2010/main" val="3379195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8" y="-452582"/>
            <a:ext cx="12219708" cy="7324399"/>
          </a:xfrm>
          <a:prstGeom prst="rect">
            <a:avLst/>
          </a:prstGeom>
        </p:spPr>
      </p:pic>
      <p:sp>
        <p:nvSpPr>
          <p:cNvPr id="4" name="Rectángulo 3"/>
          <p:cNvSpPr/>
          <p:nvPr/>
        </p:nvSpPr>
        <p:spPr>
          <a:xfrm>
            <a:off x="722812" y="1592466"/>
            <a:ext cx="9583782" cy="3780009"/>
          </a:xfrm>
          <a:prstGeom prst="rect">
            <a:avLst/>
          </a:prstGeom>
        </p:spPr>
        <p:txBody>
          <a:bodyPr wrap="square">
            <a:spAutoFit/>
          </a:bodyPr>
          <a:lstStyle/>
          <a:p>
            <a:pPr marL="342900" lvl="0" indent="-342900" algn="just">
              <a:lnSpc>
                <a:spcPct val="115000"/>
              </a:lnSpc>
              <a:spcAft>
                <a:spcPts val="800"/>
              </a:spcAft>
              <a:buFont typeface="Arial" panose="020B0604020202020204" pitchFamily="34" charset="0"/>
              <a:buChar char="•"/>
            </a:pPr>
            <a:r>
              <a:rPr lang="es-MX" dirty="0">
                <a:solidFill>
                  <a:srgbClr val="000000"/>
                </a:solidFill>
                <a:latin typeface="Arial" panose="020B0604020202020204" pitchFamily="34" charset="0"/>
                <a:ea typeface="Calibri" panose="020F0502020204030204" pitchFamily="34" charset="0"/>
                <a:cs typeface="Times New Roman" panose="02020603050405020304" pitchFamily="18" charset="0"/>
              </a:rPr>
              <a:t>Gestión de recursos municipales, estatales y </a:t>
            </a:r>
            <a:r>
              <a:rPr lang="es-MX"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federales</a:t>
            </a:r>
          </a:p>
          <a:p>
            <a:pPr lvl="0" algn="just">
              <a:lnSpc>
                <a:spcPct val="115000"/>
              </a:lnSpc>
              <a:spcAft>
                <a:spcPts val="800"/>
              </a:spcAft>
            </a:pPr>
            <a:endParaRPr lang="es-MX"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15000"/>
              </a:lnSpc>
              <a:spcAft>
                <a:spcPts val="800"/>
              </a:spcAft>
            </a:pPr>
            <a:endParaRPr lang="es-MX"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lvl="0" algn="just">
              <a:lnSpc>
                <a:spcPct val="115000"/>
              </a:lnSpc>
              <a:spcAft>
                <a:spcPts val="800"/>
              </a:spcAft>
            </a:pPr>
            <a:endParaRPr lang="es-MX"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Arial" panose="020B0604020202020204" pitchFamily="34" charset="0"/>
              <a:buChar char="•"/>
            </a:pPr>
            <a:r>
              <a:rPr lang="es-MX" dirty="0">
                <a:solidFill>
                  <a:srgbClr val="000000"/>
                </a:solidFill>
                <a:latin typeface="Arial" panose="020B0604020202020204" pitchFamily="34" charset="0"/>
                <a:ea typeface="Calibri" panose="020F0502020204030204" pitchFamily="34" charset="0"/>
                <a:cs typeface="Times New Roman" panose="02020603050405020304" pitchFamily="18" charset="0"/>
              </a:rPr>
              <a:t>Análisis de la demanda y ampliación potencial </a:t>
            </a:r>
            <a:endParaRPr lang="es-MX"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Arial" panose="020B0604020202020204" pitchFamily="34" charset="0"/>
              <a:buChar char="•"/>
            </a:pPr>
            <a:endParaRPr lang="es-MX"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Arial" panose="020B0604020202020204" pitchFamily="34" charset="0"/>
              <a:buChar char="•"/>
            </a:pPr>
            <a:endParaRPr lang="es-MX"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Arial" panose="020B0604020202020204" pitchFamily="34" charset="0"/>
              <a:buChar char="•"/>
            </a:pPr>
            <a:endParaRPr lang="es-MX"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Arial" panose="020B0604020202020204" pitchFamily="34" charset="0"/>
              <a:buChar char="•"/>
            </a:pPr>
            <a:r>
              <a:rPr lang="es-MX" dirty="0">
                <a:solidFill>
                  <a:srgbClr val="000000"/>
                </a:solidFill>
                <a:latin typeface="Arial" panose="020B0604020202020204" pitchFamily="34" charset="0"/>
                <a:ea typeface="Calibri" panose="020F0502020204030204" pitchFamily="34" charset="0"/>
                <a:cs typeface="Times New Roman" panose="02020603050405020304" pitchFamily="18" charset="0"/>
              </a:rPr>
              <a:t>Función y jerarquía de vialidades </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descr="http://www.pulsodf.com.mx/wp-content/uploads/2015/03/eco-bici-1-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9579" y="762139"/>
            <a:ext cx="2022403" cy="1275978"/>
          </a:xfrm>
          <a:prstGeom prst="rect">
            <a:avLst/>
          </a:prstGeom>
          <a:noFill/>
          <a:ln>
            <a:noFill/>
          </a:ln>
        </p:spPr>
      </p:pic>
      <p:pic>
        <p:nvPicPr>
          <p:cNvPr id="8" name="Imagen 7" descr="http://www.buenosaires.gob.ar/sites/gcaba/files/field/image/bicicleteada_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8839" y="2084820"/>
            <a:ext cx="2210490" cy="1514422"/>
          </a:xfrm>
          <a:prstGeom prst="rect">
            <a:avLst/>
          </a:prstGeom>
          <a:noFill/>
          <a:ln>
            <a:noFill/>
          </a:ln>
        </p:spPr>
      </p:pic>
      <p:pic>
        <p:nvPicPr>
          <p:cNvPr id="10" name="Imagen 9" descr="http://labicikleta.com/wp-content/uploads/2013/07/ViaCompartida.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8767" y="3965188"/>
            <a:ext cx="2176081" cy="1227940"/>
          </a:xfrm>
          <a:prstGeom prst="rect">
            <a:avLst/>
          </a:prstGeom>
          <a:noFill/>
          <a:ln>
            <a:noFill/>
          </a:ln>
        </p:spPr>
      </p:pic>
    </p:spTree>
    <p:extLst>
      <p:ext uri="{BB962C8B-B14F-4D97-AF65-F5344CB8AC3E}">
        <p14:creationId xmlns:p14="http://schemas.microsoft.com/office/powerpoint/2010/main" val="1968008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8" y="-452582"/>
            <a:ext cx="12219708" cy="7324399"/>
          </a:xfrm>
          <a:prstGeom prst="rect">
            <a:avLst/>
          </a:prstGeom>
        </p:spPr>
      </p:pic>
      <p:sp>
        <p:nvSpPr>
          <p:cNvPr id="4" name="Rectángulo 3"/>
          <p:cNvSpPr/>
          <p:nvPr/>
        </p:nvSpPr>
        <p:spPr>
          <a:xfrm>
            <a:off x="618309" y="607586"/>
            <a:ext cx="9570720" cy="4325287"/>
          </a:xfrm>
          <a:prstGeom prst="rect">
            <a:avLst/>
          </a:prstGeom>
        </p:spPr>
        <p:txBody>
          <a:bodyPr wrap="square">
            <a:spAutoFit/>
          </a:bodyPr>
          <a:lstStyle/>
          <a:p>
            <a:pPr marL="342900" lvl="0" indent="-342900" algn="just">
              <a:lnSpc>
                <a:spcPct val="115000"/>
              </a:lnSpc>
              <a:spcAft>
                <a:spcPts val="800"/>
              </a:spcAft>
              <a:buFont typeface="Arial" panose="020B0604020202020204" pitchFamily="34" charset="0"/>
              <a:buChar char="•"/>
            </a:pPr>
            <a:r>
              <a:rPr lang="es-MX" dirty="0">
                <a:solidFill>
                  <a:srgbClr val="000000"/>
                </a:solidFill>
                <a:latin typeface="Arial" panose="020B0604020202020204" pitchFamily="34" charset="0"/>
                <a:ea typeface="Calibri" panose="020F0502020204030204" pitchFamily="34" charset="0"/>
                <a:cs typeface="Times New Roman" panose="02020603050405020304" pitchFamily="18" charset="0"/>
              </a:rPr>
              <a:t>Integración social y aceptación para el </a:t>
            </a:r>
            <a:r>
              <a:rPr lang="es-MX"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ciclista</a:t>
            </a:r>
          </a:p>
          <a:p>
            <a:pPr marL="342900" lvl="0" indent="-342900" algn="just">
              <a:lnSpc>
                <a:spcPct val="115000"/>
              </a:lnSpc>
              <a:spcAft>
                <a:spcPts val="800"/>
              </a:spcAft>
              <a:buFont typeface="Arial" panose="020B0604020202020204" pitchFamily="34" charset="0"/>
              <a:buChar char="•"/>
            </a:pPr>
            <a:endParaRPr lang="es-MX"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Arial" panose="020B0604020202020204" pitchFamily="34" charset="0"/>
              <a:buChar char="•"/>
            </a:pPr>
            <a:endParaRPr lang="es-MX"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Arial" panose="020B0604020202020204" pitchFamily="34" charset="0"/>
              <a:buChar char="•"/>
            </a:pPr>
            <a:endParaRPr lang="es-MX"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pPr>
            <a:r>
              <a:rPr lang="es-MX" dirty="0">
                <a:solidFill>
                  <a:srgbClr val="000000"/>
                </a:solidFill>
                <a:latin typeface="Arial" panose="020B0604020202020204" pitchFamily="34" charset="0"/>
                <a:ea typeface="Calibri" panose="020F0502020204030204" pitchFamily="34" charset="0"/>
                <a:cs typeface="Times New Roman" panose="02020603050405020304" pitchFamily="18" charset="0"/>
              </a:rPr>
              <a:t>Deporte y transporte </a:t>
            </a:r>
            <a:endParaRPr lang="es-MX"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pPr>
            <a:endParaRPr lang="es-MX"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pPr>
            <a:endParaRPr lang="es-MX"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pPr>
            <a:endParaRPr lang="es-MX"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pPr>
            <a:endParaRPr lang="es-MX"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pPr>
            <a:endParaRPr lang="es-MX"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pPr>
            <a:endParaRPr lang="es-MX"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Arial" panose="020B0604020202020204" pitchFamily="34" charset="0"/>
              <a:buChar char="•"/>
            </a:pPr>
            <a:r>
              <a:rPr lang="es-MX" dirty="0">
                <a:solidFill>
                  <a:srgbClr val="000000"/>
                </a:solidFill>
                <a:latin typeface="Arial" panose="020B0604020202020204" pitchFamily="34" charset="0"/>
                <a:ea typeface="Calibri" panose="020F0502020204030204" pitchFamily="34" charset="0"/>
                <a:cs typeface="Times New Roman" panose="02020603050405020304" pitchFamily="18" charset="0"/>
              </a:rPr>
              <a:t>Proyecto de educación vial</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descr="http://www.agu.df.gob.mx/sintesis/wp-content/uploads/2014/05/muevete-en-bici2-660x330.jpg"/>
          <p:cNvPicPr/>
          <p:nvPr/>
        </p:nvPicPr>
        <p:blipFill rotWithShape="1">
          <a:blip r:embed="rId3">
            <a:extLst>
              <a:ext uri="{28A0092B-C50C-407E-A947-70E740481C1C}">
                <a14:useLocalDpi xmlns:a14="http://schemas.microsoft.com/office/drawing/2010/main" val="0"/>
              </a:ext>
            </a:extLst>
          </a:blip>
          <a:srcRect l="13573"/>
          <a:stretch/>
        </p:blipFill>
        <p:spPr bwMode="auto">
          <a:xfrm>
            <a:off x="6096000" y="282735"/>
            <a:ext cx="2572385" cy="1490345"/>
          </a:xfrm>
          <a:prstGeom prst="rect">
            <a:avLst/>
          </a:prstGeom>
          <a:noFill/>
          <a:ln>
            <a:noFill/>
          </a:ln>
          <a:extLst>
            <a:ext uri="{53640926-AAD7-44D8-BBD7-CCE9431645EC}">
              <a14:shadowObscured xmlns:a14="http://schemas.microsoft.com/office/drawing/2010/main"/>
            </a:ext>
          </a:extLst>
        </p:spPr>
      </p:pic>
      <p:pic>
        <p:nvPicPr>
          <p:cNvPr id="7" name="Imagen 6" descr="https://periodismoambientalucsg.files.wordpress.com/2015/07/vuelta_a_la_costa_122.jpg?w=748"/>
          <p:cNvPicPr/>
          <p:nvPr/>
        </p:nvPicPr>
        <p:blipFill>
          <a:blip r:embed="rId4">
            <a:extLst>
              <a:ext uri="{28A0092B-C50C-407E-A947-70E740481C1C}">
                <a14:useLocalDpi xmlns:a14="http://schemas.microsoft.com/office/drawing/2010/main" val="0"/>
              </a:ext>
            </a:extLst>
          </a:blip>
          <a:srcRect/>
          <a:stretch>
            <a:fillRect/>
          </a:stretch>
        </p:blipFill>
        <p:spPr bwMode="auto">
          <a:xfrm>
            <a:off x="3544570" y="1891969"/>
            <a:ext cx="2551430" cy="1701165"/>
          </a:xfrm>
          <a:prstGeom prst="rect">
            <a:avLst/>
          </a:prstGeom>
          <a:noFill/>
          <a:ln>
            <a:noFill/>
          </a:ln>
        </p:spPr>
      </p:pic>
      <p:pic>
        <p:nvPicPr>
          <p:cNvPr id="8" name="Imagen 7" descr="http://www.bahialegal.com.ar/wp-content/uploads/2014/09/Ciclista.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2146" y="3593134"/>
            <a:ext cx="2435860" cy="1828800"/>
          </a:xfrm>
          <a:prstGeom prst="rect">
            <a:avLst/>
          </a:prstGeom>
          <a:noFill/>
          <a:ln>
            <a:noFill/>
          </a:ln>
        </p:spPr>
      </p:pic>
    </p:spTree>
    <p:extLst>
      <p:ext uri="{BB962C8B-B14F-4D97-AF65-F5344CB8AC3E}">
        <p14:creationId xmlns:p14="http://schemas.microsoft.com/office/powerpoint/2010/main" val="4240081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8" y="-452582"/>
            <a:ext cx="12219708" cy="7324399"/>
          </a:xfrm>
          <a:prstGeom prst="rect">
            <a:avLst/>
          </a:prstGeom>
        </p:spPr>
      </p:pic>
      <p:sp>
        <p:nvSpPr>
          <p:cNvPr id="3" name="Marcador de contenido 2"/>
          <p:cNvSpPr>
            <a:spLocks noGrp="1"/>
          </p:cNvSpPr>
          <p:nvPr>
            <p:ph idx="1"/>
          </p:nvPr>
        </p:nvSpPr>
        <p:spPr>
          <a:xfrm>
            <a:off x="838200" y="577885"/>
            <a:ext cx="10515600" cy="1454115"/>
          </a:xfrm>
        </p:spPr>
        <p:txBody>
          <a:bodyPr>
            <a:noAutofit/>
          </a:bodyPr>
          <a:lstStyle/>
          <a:p>
            <a:pPr marL="0" indent="0">
              <a:buNone/>
            </a:pPr>
            <a:r>
              <a:rPr lang="es-MX" sz="1700" b="1" dirty="0" smtClean="0">
                <a:latin typeface="Arial" panose="020B0604020202020204" pitchFamily="34" charset="0"/>
                <a:cs typeface="Arial" panose="020B0604020202020204" pitchFamily="34" charset="0"/>
              </a:rPr>
              <a:t>ORIGEN DEL PROYECTO</a:t>
            </a:r>
          </a:p>
          <a:p>
            <a:pPr marL="0" indent="0">
              <a:buNone/>
            </a:pPr>
            <a:r>
              <a:rPr lang="es-MX" sz="1700" dirty="0"/>
              <a:t>I</a:t>
            </a:r>
            <a:r>
              <a:rPr lang="es-MX" sz="1700" dirty="0" smtClean="0"/>
              <a:t>neficiencia </a:t>
            </a:r>
            <a:r>
              <a:rPr lang="es-MX" sz="1700" dirty="0"/>
              <a:t>vial existente, donde el uso del automóvil privado rebasa la capacidad de flujo de las calles, generando un sinfín de conflictos viales, sociales e incluso de imagen urbana.</a:t>
            </a:r>
          </a:p>
          <a:p>
            <a:pPr marL="0" indent="0">
              <a:buNone/>
            </a:pPr>
            <a:r>
              <a:rPr lang="es-MX" sz="1700" dirty="0"/>
              <a:t>Se origina a partir de la idea de una reestructuración vial en el centro de la </a:t>
            </a:r>
            <a:r>
              <a:rPr lang="es-MX" sz="1700" dirty="0" smtClean="0"/>
              <a:t>ciudad</a:t>
            </a:r>
          </a:p>
          <a:p>
            <a:pPr marL="0" indent="0">
              <a:buNone/>
            </a:pPr>
            <a:endParaRPr lang="es-MX" sz="1600" i="1" dirty="0" smtClean="0"/>
          </a:p>
          <a:p>
            <a:pPr marL="0" indent="0">
              <a:buNone/>
            </a:pPr>
            <a:endParaRPr lang="es-MX" sz="1600" i="1" dirty="0"/>
          </a:p>
          <a:p>
            <a:pPr marL="0" indent="0">
              <a:buNone/>
            </a:pPr>
            <a:endParaRPr lang="es-MX" sz="1600" dirty="0" smtClean="0">
              <a:latin typeface="Arial" panose="020B0604020202020204" pitchFamily="34" charset="0"/>
              <a:cs typeface="Arial" panose="020B0604020202020204" pitchFamily="34" charset="0"/>
            </a:endParaRPr>
          </a:p>
        </p:txBody>
      </p:sp>
      <p:sp>
        <p:nvSpPr>
          <p:cNvPr id="6" name="Título 1"/>
          <p:cNvSpPr txBox="1">
            <a:spLocks/>
          </p:cNvSpPr>
          <p:nvPr/>
        </p:nvSpPr>
        <p:spPr>
          <a:xfrm>
            <a:off x="5495636" y="76736"/>
            <a:ext cx="6797964" cy="50114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s-MX" sz="1400" b="1" dirty="0" smtClean="0">
                <a:solidFill>
                  <a:schemeClr val="bg2">
                    <a:lumMod val="50000"/>
                  </a:schemeClr>
                </a:solidFill>
                <a:latin typeface="Arial" panose="020B0604020202020204" pitchFamily="34" charset="0"/>
                <a:cs typeface="Arial" panose="020B0604020202020204" pitchFamily="34" charset="0"/>
              </a:rPr>
              <a:t>ESTRATEGIA DE MOVILIDAD CICLISTA EN EL CENTRO DE FRESNILLO, ZAC</a:t>
            </a:r>
            <a:r>
              <a:rPr lang="es-MX" sz="1400" b="1" spc="100" dirty="0" smtClean="0">
                <a:solidFill>
                  <a:schemeClr val="bg2">
                    <a:lumMod val="50000"/>
                  </a:schemeClr>
                </a:solidFill>
                <a:latin typeface="Arial" panose="020B0604020202020204" pitchFamily="34" charset="0"/>
                <a:cs typeface="Arial" panose="020B0604020202020204" pitchFamily="34" charset="0"/>
              </a:rPr>
              <a:t>.</a:t>
            </a:r>
            <a:endParaRPr lang="es-MX" sz="1400" b="1" spc="100" dirty="0">
              <a:solidFill>
                <a:schemeClr val="bg2">
                  <a:lumMod val="50000"/>
                </a:schemeClr>
              </a:solidFill>
              <a:latin typeface="Arial" panose="020B0604020202020204" pitchFamily="34" charset="0"/>
              <a:cs typeface="Arial" panose="020B0604020202020204" pitchFamily="34" charset="0"/>
            </a:endParaRPr>
          </a:p>
        </p:txBody>
      </p:sp>
      <p:pic>
        <p:nvPicPr>
          <p:cNvPr id="2050" name="Picture 2" descr="DSC_0481%5b1%5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1594" y="2453895"/>
            <a:ext cx="3045909" cy="2030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DSC_0619%5b1%5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095" y="2489146"/>
            <a:ext cx="2998621" cy="20064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SC_0621%5b1%5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35729" y="2414530"/>
            <a:ext cx="3066910" cy="20484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DSC_0626%5b1%5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14716" y="2464996"/>
            <a:ext cx="2998621" cy="2008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976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8" y="-452582"/>
            <a:ext cx="12219708" cy="7324399"/>
          </a:xfrm>
          <a:prstGeom prst="rect">
            <a:avLst/>
          </a:prstGeom>
        </p:spPr>
      </p:pic>
      <p:sp>
        <p:nvSpPr>
          <p:cNvPr id="3" name="Marcador de contenido 2"/>
          <p:cNvSpPr>
            <a:spLocks noGrp="1"/>
          </p:cNvSpPr>
          <p:nvPr>
            <p:ph idx="1"/>
          </p:nvPr>
        </p:nvSpPr>
        <p:spPr>
          <a:xfrm>
            <a:off x="838200" y="577885"/>
            <a:ext cx="10515600" cy="5109551"/>
          </a:xfrm>
        </p:spPr>
        <p:txBody>
          <a:bodyPr>
            <a:noAutofit/>
          </a:bodyPr>
          <a:lstStyle/>
          <a:p>
            <a:pPr marL="0" indent="0">
              <a:buNone/>
            </a:pPr>
            <a:r>
              <a:rPr lang="es-MX" sz="1700" b="1" dirty="0" smtClean="0">
                <a:latin typeface="Arial" panose="020B0604020202020204" pitchFamily="34" charset="0"/>
                <a:cs typeface="Arial" panose="020B0604020202020204" pitchFamily="34" charset="0"/>
              </a:rPr>
              <a:t>VISIÓN</a:t>
            </a:r>
          </a:p>
          <a:p>
            <a:pPr marL="0" indent="0" algn="just">
              <a:buNone/>
            </a:pPr>
            <a:r>
              <a:rPr lang="es-MX" sz="1700" i="1" dirty="0" smtClean="0"/>
              <a:t>Se logrará una circulación fluida, evitando en gran medida el congestionamiento vehicular en el centro creando recorridos rápidos para los ciclistas, además de mejorar la imagen urbana implementando vías peatonales con áreas verdes y promoviendo el comercio local al crear andadores desde los cuales se incentive la economía local y la mejora de la calidad de vida de la población. </a:t>
            </a:r>
          </a:p>
          <a:p>
            <a:pPr marL="0" indent="0">
              <a:buNone/>
            </a:pPr>
            <a:endParaRPr lang="es-MX" sz="1700" i="1" dirty="0" smtClean="0"/>
          </a:p>
          <a:p>
            <a:pPr marL="0" indent="0">
              <a:buNone/>
            </a:pPr>
            <a:r>
              <a:rPr lang="es-MX" sz="1700" b="1" dirty="0" smtClean="0">
                <a:latin typeface="Arial" panose="020B0604020202020204" pitchFamily="34" charset="0"/>
                <a:cs typeface="Arial" panose="020B0604020202020204" pitchFamily="34" charset="0"/>
              </a:rPr>
              <a:t>ANTECEDENTES PRÓXIMOS</a:t>
            </a:r>
          </a:p>
          <a:p>
            <a:r>
              <a:rPr lang="es-MX" sz="1700" dirty="0" smtClean="0">
                <a:latin typeface="Arial" panose="020B0604020202020204" pitchFamily="34" charset="0"/>
                <a:cs typeface="Arial" panose="020B0604020202020204" pitchFamily="34" charset="0"/>
              </a:rPr>
              <a:t>213,000 habitantes.</a:t>
            </a:r>
          </a:p>
          <a:p>
            <a:r>
              <a:rPr lang="es-MX" sz="1700" dirty="0" smtClean="0">
                <a:latin typeface="Arial" panose="020B0604020202020204" pitchFamily="34" charset="0"/>
                <a:cs typeface="Arial" panose="020B0604020202020204" pitchFamily="34" charset="0"/>
              </a:rPr>
              <a:t>Diseño centralizado.</a:t>
            </a:r>
          </a:p>
          <a:p>
            <a:r>
              <a:rPr lang="es-MX" sz="1700" dirty="0" smtClean="0">
                <a:latin typeface="Arial" panose="020B0604020202020204" pitchFamily="34" charset="0"/>
                <a:cs typeface="Arial" panose="020B0604020202020204" pitchFamily="34" charset="0"/>
              </a:rPr>
              <a:t>Exceso de vehículos.</a:t>
            </a:r>
          </a:p>
          <a:p>
            <a:r>
              <a:rPr lang="es-MX" sz="1700" dirty="0" smtClean="0">
                <a:latin typeface="Arial" panose="020B0604020202020204" pitchFamily="34" charset="0"/>
                <a:cs typeface="Arial" panose="020B0604020202020204" pitchFamily="34" charset="0"/>
              </a:rPr>
              <a:t>70% de la población.</a:t>
            </a:r>
          </a:p>
          <a:p>
            <a:pPr marL="0" indent="0">
              <a:buNone/>
            </a:pPr>
            <a:endParaRPr lang="es-MX" sz="1600" i="1" dirty="0"/>
          </a:p>
          <a:p>
            <a:pPr marL="0" indent="0">
              <a:buNone/>
            </a:pPr>
            <a:endParaRPr lang="es-MX" sz="1600" dirty="0" smtClean="0">
              <a:latin typeface="Arial" panose="020B0604020202020204" pitchFamily="34" charset="0"/>
              <a:cs typeface="Arial" panose="020B0604020202020204" pitchFamily="34" charset="0"/>
            </a:endParaRPr>
          </a:p>
        </p:txBody>
      </p:sp>
      <p:sp>
        <p:nvSpPr>
          <p:cNvPr id="6" name="Título 1"/>
          <p:cNvSpPr txBox="1">
            <a:spLocks/>
          </p:cNvSpPr>
          <p:nvPr/>
        </p:nvSpPr>
        <p:spPr>
          <a:xfrm>
            <a:off x="5495636" y="76736"/>
            <a:ext cx="6797964" cy="50114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s-MX" sz="1400" b="1" dirty="0" smtClean="0">
                <a:solidFill>
                  <a:schemeClr val="bg2">
                    <a:lumMod val="50000"/>
                  </a:schemeClr>
                </a:solidFill>
                <a:latin typeface="Arial" panose="020B0604020202020204" pitchFamily="34" charset="0"/>
                <a:cs typeface="Arial" panose="020B0604020202020204" pitchFamily="34" charset="0"/>
              </a:rPr>
              <a:t>ESTRATEGIA DE MOVILIDAD CICLISTA EN EL CENTRO DE FRESNILLO, ZAC</a:t>
            </a:r>
            <a:r>
              <a:rPr lang="es-MX" sz="1400" b="1" spc="100" dirty="0" smtClean="0">
                <a:solidFill>
                  <a:schemeClr val="bg2">
                    <a:lumMod val="50000"/>
                  </a:schemeClr>
                </a:solidFill>
                <a:latin typeface="Arial" panose="020B0604020202020204" pitchFamily="34" charset="0"/>
                <a:cs typeface="Arial" panose="020B0604020202020204" pitchFamily="34" charset="0"/>
              </a:rPr>
              <a:t>.</a:t>
            </a:r>
            <a:endParaRPr lang="es-MX" sz="1400" b="1" spc="100" dirty="0">
              <a:solidFill>
                <a:schemeClr val="bg2">
                  <a:lumMod val="50000"/>
                </a:schemeClr>
              </a:solidFill>
              <a:latin typeface="Arial" panose="020B0604020202020204" pitchFamily="34" charset="0"/>
              <a:cs typeface="Arial" panose="020B0604020202020204" pitchFamily="34" charset="0"/>
            </a:endParaRPr>
          </a:p>
        </p:txBody>
      </p:sp>
      <p:pic>
        <p:nvPicPr>
          <p:cNvPr id="1026" name="Picture 2" descr="http://cdn.ntrzacatecas.com/archivos/2013/10/fresnillo-zacatec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2368" y="2664657"/>
            <a:ext cx="4480288" cy="2619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06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8" y="-452582"/>
            <a:ext cx="12219708" cy="7324399"/>
          </a:xfrm>
          <a:prstGeom prst="rect">
            <a:avLst/>
          </a:prstGeom>
        </p:spPr>
      </p:pic>
      <p:sp>
        <p:nvSpPr>
          <p:cNvPr id="3" name="Marcador de contenido 2"/>
          <p:cNvSpPr>
            <a:spLocks noGrp="1"/>
          </p:cNvSpPr>
          <p:nvPr>
            <p:ph idx="1"/>
          </p:nvPr>
        </p:nvSpPr>
        <p:spPr>
          <a:xfrm>
            <a:off x="838200" y="577885"/>
            <a:ext cx="10515600" cy="5109551"/>
          </a:xfrm>
        </p:spPr>
        <p:txBody>
          <a:bodyPr>
            <a:noAutofit/>
          </a:bodyPr>
          <a:lstStyle/>
          <a:p>
            <a:pPr marL="0" indent="0">
              <a:buNone/>
            </a:pPr>
            <a:r>
              <a:rPr lang="es-MX" sz="1700" b="1" dirty="0" smtClean="0">
                <a:latin typeface="Arial" panose="020B0604020202020204" pitchFamily="34" charset="0"/>
                <a:cs typeface="Arial" panose="020B0604020202020204" pitchFamily="34" charset="0"/>
              </a:rPr>
              <a:t>JUSTIFICACIÓN</a:t>
            </a:r>
          </a:p>
          <a:p>
            <a:r>
              <a:rPr lang="es-MX" sz="1700" dirty="0" smtClean="0"/>
              <a:t>Topografía </a:t>
            </a:r>
            <a:r>
              <a:rPr lang="es-MX" sz="1700" dirty="0"/>
              <a:t>que presenta la ciudad de </a:t>
            </a:r>
            <a:r>
              <a:rPr lang="es-MX" sz="1700" dirty="0" smtClean="0"/>
              <a:t>Fresnillo</a:t>
            </a:r>
            <a:endParaRPr lang="es-MX" sz="1700" dirty="0"/>
          </a:p>
          <a:p>
            <a:r>
              <a:rPr lang="es-MX" sz="1700" dirty="0" smtClean="0"/>
              <a:t>Valores </a:t>
            </a:r>
            <a:r>
              <a:rPr lang="es-MX" sz="1700" dirty="0"/>
              <a:t>económico, práctico, sustentable y saludable para los </a:t>
            </a:r>
            <a:r>
              <a:rPr lang="es-MX" sz="1700" dirty="0" smtClean="0"/>
              <a:t>usuarios</a:t>
            </a:r>
          </a:p>
          <a:p>
            <a:r>
              <a:rPr lang="es-MX" sz="1700" dirty="0" smtClean="0"/>
              <a:t>IMPLAN.</a:t>
            </a:r>
            <a:endParaRPr lang="es-MX" sz="1700" dirty="0"/>
          </a:p>
          <a:p>
            <a:r>
              <a:rPr lang="es-MX" sz="1700" dirty="0"/>
              <a:t>Es inevitable pensar en la creación de una red de movilidad ciclista correctamente diseñada favorecerá al desarrollo del ciclismo urbano. </a:t>
            </a:r>
          </a:p>
          <a:p>
            <a:r>
              <a:rPr lang="es-MX" sz="1700" dirty="0"/>
              <a:t>Esquemas similares se han implementado en distintas </a:t>
            </a:r>
            <a:r>
              <a:rPr lang="es-MX" sz="1700" dirty="0" smtClean="0"/>
              <a:t>ciudades</a:t>
            </a:r>
            <a:endParaRPr lang="es-MX" sz="1700" i="1" dirty="0" smtClean="0"/>
          </a:p>
          <a:p>
            <a:pPr marL="0" indent="0">
              <a:buNone/>
            </a:pPr>
            <a:endParaRPr lang="es-MX" sz="1600" dirty="0" smtClean="0">
              <a:latin typeface="Arial" panose="020B0604020202020204" pitchFamily="34" charset="0"/>
              <a:cs typeface="Arial" panose="020B0604020202020204" pitchFamily="34" charset="0"/>
            </a:endParaRPr>
          </a:p>
        </p:txBody>
      </p:sp>
      <p:sp>
        <p:nvSpPr>
          <p:cNvPr id="6" name="Título 1"/>
          <p:cNvSpPr txBox="1">
            <a:spLocks/>
          </p:cNvSpPr>
          <p:nvPr/>
        </p:nvSpPr>
        <p:spPr>
          <a:xfrm>
            <a:off x="5495636" y="76736"/>
            <a:ext cx="6797964" cy="50114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s-MX" sz="1400" b="1" dirty="0" smtClean="0">
                <a:solidFill>
                  <a:schemeClr val="bg2">
                    <a:lumMod val="50000"/>
                  </a:schemeClr>
                </a:solidFill>
                <a:latin typeface="Arial" panose="020B0604020202020204" pitchFamily="34" charset="0"/>
                <a:cs typeface="Arial" panose="020B0604020202020204" pitchFamily="34" charset="0"/>
              </a:rPr>
              <a:t>ESTRATEGIA DE MOVILIDAD CICLISTA EN EL CENTRO DE FRESNILLO, ZAC</a:t>
            </a:r>
            <a:r>
              <a:rPr lang="es-MX" sz="1400" b="1" spc="100" dirty="0" smtClean="0">
                <a:solidFill>
                  <a:schemeClr val="bg2">
                    <a:lumMod val="50000"/>
                  </a:schemeClr>
                </a:solidFill>
                <a:latin typeface="Arial" panose="020B0604020202020204" pitchFamily="34" charset="0"/>
                <a:cs typeface="Arial" panose="020B0604020202020204" pitchFamily="34" charset="0"/>
              </a:rPr>
              <a:t>.</a:t>
            </a:r>
            <a:endParaRPr lang="es-MX" sz="1400" b="1" spc="100" dirty="0">
              <a:solidFill>
                <a:schemeClr val="bg2">
                  <a:lumMod val="50000"/>
                </a:schemeClr>
              </a:solidFill>
              <a:latin typeface="Arial" panose="020B0604020202020204" pitchFamily="34" charset="0"/>
              <a:cs typeface="Arial" panose="020B0604020202020204" pitchFamily="34" charset="0"/>
            </a:endParaRPr>
          </a:p>
        </p:txBody>
      </p:sp>
      <p:pic>
        <p:nvPicPr>
          <p:cNvPr id="7" name="Imagen 6" descr="C:\Users\Monica\Documents\Maestria\VIALIDAD\Fotografias\DSC_0493%5b1%5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4518" y="3032100"/>
            <a:ext cx="2921118" cy="1976337"/>
          </a:xfrm>
          <a:prstGeom prst="rect">
            <a:avLst/>
          </a:prstGeom>
          <a:noFill/>
          <a:ln>
            <a:noFill/>
          </a:ln>
        </p:spPr>
      </p:pic>
      <p:pic>
        <p:nvPicPr>
          <p:cNvPr id="2050" name="Picture 2" descr="DSC_0633%5b1%5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7177" y="3032100"/>
            <a:ext cx="3124647" cy="2079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824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8" y="-452582"/>
            <a:ext cx="12219708" cy="7324399"/>
          </a:xfrm>
          <a:prstGeom prst="rect">
            <a:avLst/>
          </a:prstGeom>
        </p:spPr>
      </p:pic>
      <p:sp>
        <p:nvSpPr>
          <p:cNvPr id="3" name="Marcador de contenido 2"/>
          <p:cNvSpPr>
            <a:spLocks noGrp="1"/>
          </p:cNvSpPr>
          <p:nvPr>
            <p:ph idx="1"/>
          </p:nvPr>
        </p:nvSpPr>
        <p:spPr>
          <a:xfrm>
            <a:off x="838199" y="577885"/>
            <a:ext cx="11084169" cy="5109551"/>
          </a:xfrm>
        </p:spPr>
        <p:txBody>
          <a:bodyPr>
            <a:noAutofit/>
          </a:bodyPr>
          <a:lstStyle/>
          <a:p>
            <a:pPr marL="0" indent="0">
              <a:buNone/>
            </a:pPr>
            <a:r>
              <a:rPr lang="es-MX" sz="1700" b="1" dirty="0" smtClean="0">
                <a:latin typeface="Arial" panose="020B0604020202020204" pitchFamily="34" charset="0"/>
                <a:cs typeface="Arial" panose="020B0604020202020204" pitchFamily="34" charset="0"/>
              </a:rPr>
              <a:t>PREGUNTA DE INVESTIGACIÓN</a:t>
            </a:r>
          </a:p>
          <a:p>
            <a:pPr marL="0" indent="0">
              <a:buNone/>
            </a:pPr>
            <a:r>
              <a:rPr lang="es-MX" sz="1700" dirty="0"/>
              <a:t>¿En qué medida la implementación de ciclo vías puede solucionar el problema de vialidad en el centro de la ciudad de Fresnillo, mejorar el tiempo de traslado y la calidad de vida de los usuarios</a:t>
            </a:r>
            <a:r>
              <a:rPr lang="es-MX" sz="1700" dirty="0" smtClean="0"/>
              <a:t>?</a:t>
            </a:r>
          </a:p>
          <a:p>
            <a:pPr marL="0" indent="0">
              <a:buNone/>
            </a:pPr>
            <a:endParaRPr lang="es-MX" sz="1700" dirty="0" smtClean="0"/>
          </a:p>
          <a:p>
            <a:pPr marL="0" indent="0">
              <a:buNone/>
            </a:pPr>
            <a:r>
              <a:rPr lang="es-MX" sz="1700" b="1" dirty="0"/>
              <a:t>METODOLOGÍA PARA DESARROLLO DEL ESTUDIO</a:t>
            </a:r>
          </a:p>
          <a:p>
            <a:pPr lvl="0"/>
            <a:r>
              <a:rPr lang="es-MX" sz="1700" dirty="0"/>
              <a:t>C</a:t>
            </a:r>
            <a:r>
              <a:rPr lang="es-MX" sz="1700" dirty="0" smtClean="0"/>
              <a:t>onsultar </a:t>
            </a:r>
            <a:r>
              <a:rPr lang="es-MX" sz="1700" dirty="0"/>
              <a:t>al </a:t>
            </a:r>
            <a:r>
              <a:rPr lang="es-MX" sz="1700" dirty="0" smtClean="0"/>
              <a:t>ayuntamiento</a:t>
            </a:r>
          </a:p>
          <a:p>
            <a:pPr lvl="0"/>
            <a:r>
              <a:rPr lang="es-MX" sz="1700" dirty="0"/>
              <a:t>I</a:t>
            </a:r>
            <a:r>
              <a:rPr lang="es-MX" sz="1700" dirty="0" smtClean="0"/>
              <a:t>nvestigación </a:t>
            </a:r>
            <a:r>
              <a:rPr lang="es-MX" sz="1700" dirty="0"/>
              <a:t>teórica de modelos afines </a:t>
            </a:r>
            <a:r>
              <a:rPr lang="es-MX" sz="1700" dirty="0" smtClean="0"/>
              <a:t>implementados.</a:t>
            </a:r>
          </a:p>
          <a:p>
            <a:pPr lvl="0"/>
            <a:r>
              <a:rPr lang="es-MX" sz="1700" dirty="0"/>
              <a:t>P</a:t>
            </a:r>
            <a:r>
              <a:rPr lang="es-MX" sz="1700" dirty="0" smtClean="0"/>
              <a:t>royectos urbanos propuestos en el estado.</a:t>
            </a:r>
          </a:p>
          <a:p>
            <a:pPr lvl="0"/>
            <a:r>
              <a:rPr lang="es-MX" sz="1700" dirty="0" smtClean="0"/>
              <a:t>Beneficios de la </a:t>
            </a:r>
            <a:r>
              <a:rPr lang="es-MX" sz="1700" dirty="0"/>
              <a:t>bicicleta </a:t>
            </a:r>
            <a:r>
              <a:rPr lang="es-MX" sz="1700" dirty="0" smtClean="0"/>
              <a:t>frente </a:t>
            </a:r>
            <a:r>
              <a:rPr lang="es-MX" sz="1700" dirty="0"/>
              <a:t>a los automóviles.</a:t>
            </a:r>
          </a:p>
          <a:p>
            <a:pPr lvl="0"/>
            <a:r>
              <a:rPr lang="es-MX" sz="1700" dirty="0"/>
              <a:t>I</a:t>
            </a:r>
            <a:r>
              <a:rPr lang="es-MX" sz="1700" dirty="0" smtClean="0"/>
              <a:t>nvestigación </a:t>
            </a:r>
            <a:r>
              <a:rPr lang="es-MX" sz="1700" dirty="0"/>
              <a:t>documental sobre el contexto </a:t>
            </a:r>
            <a:r>
              <a:rPr lang="es-MX" sz="1700" dirty="0" smtClean="0"/>
              <a:t>urbano, </a:t>
            </a:r>
            <a:r>
              <a:rPr lang="es-MX" sz="1700" dirty="0"/>
              <a:t>seguido de una investigación de campo para sustentar la viabilidad del mismo.</a:t>
            </a:r>
          </a:p>
          <a:p>
            <a:pPr lvl="0"/>
            <a:r>
              <a:rPr lang="es-MX" sz="1700" dirty="0" smtClean="0"/>
              <a:t>Levantamiento </a:t>
            </a:r>
            <a:r>
              <a:rPr lang="es-MX" sz="1700" dirty="0"/>
              <a:t>fotográfico del centro de la ciudad con el fin de marcar un antecedente.</a:t>
            </a:r>
          </a:p>
          <a:p>
            <a:pPr lvl="0"/>
            <a:r>
              <a:rPr lang="es-MX" sz="1700" dirty="0" smtClean="0"/>
              <a:t>Entrevistas </a:t>
            </a:r>
            <a:r>
              <a:rPr lang="es-MX" sz="1700" dirty="0"/>
              <a:t>a usuarios de bicicletas con el fin de recaudar información sobre la facilidad o dificultad de transitar las </a:t>
            </a:r>
            <a:r>
              <a:rPr lang="es-MX" sz="1700" dirty="0" smtClean="0"/>
              <a:t>calles.</a:t>
            </a:r>
            <a:endParaRPr lang="es-MX" sz="1700" dirty="0"/>
          </a:p>
          <a:p>
            <a:pPr lvl="0"/>
            <a:r>
              <a:rPr lang="es-MX" sz="1700" dirty="0" smtClean="0"/>
              <a:t>Entrevistas </a:t>
            </a:r>
            <a:r>
              <a:rPr lang="es-MX" sz="1700" dirty="0"/>
              <a:t>a personalidades que tiene conocimiento sobre el </a:t>
            </a:r>
            <a:r>
              <a:rPr lang="es-MX" sz="1700" dirty="0" smtClean="0"/>
              <a:t>tema.</a:t>
            </a:r>
            <a:endParaRPr lang="es-MX" sz="1700" dirty="0"/>
          </a:p>
          <a:p>
            <a:pPr marL="0" indent="0">
              <a:buNone/>
            </a:pPr>
            <a:endParaRPr lang="es-MX" sz="1600" b="1" dirty="0" smtClean="0">
              <a:latin typeface="Arial" panose="020B0604020202020204" pitchFamily="34" charset="0"/>
              <a:cs typeface="Arial" panose="020B0604020202020204" pitchFamily="34" charset="0"/>
            </a:endParaRPr>
          </a:p>
          <a:p>
            <a:pPr marL="0" indent="0">
              <a:buNone/>
            </a:pPr>
            <a:endParaRPr lang="es-MX" sz="1600" dirty="0" smtClean="0">
              <a:latin typeface="Arial" panose="020B0604020202020204" pitchFamily="34" charset="0"/>
              <a:cs typeface="Arial" panose="020B0604020202020204" pitchFamily="34" charset="0"/>
            </a:endParaRPr>
          </a:p>
        </p:txBody>
      </p:sp>
      <p:sp>
        <p:nvSpPr>
          <p:cNvPr id="6" name="Título 1"/>
          <p:cNvSpPr txBox="1">
            <a:spLocks/>
          </p:cNvSpPr>
          <p:nvPr/>
        </p:nvSpPr>
        <p:spPr>
          <a:xfrm>
            <a:off x="5495636" y="76736"/>
            <a:ext cx="6797964" cy="50114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s-MX" sz="1400" b="1" dirty="0" smtClean="0">
                <a:solidFill>
                  <a:schemeClr val="bg2">
                    <a:lumMod val="50000"/>
                  </a:schemeClr>
                </a:solidFill>
                <a:latin typeface="Arial" panose="020B0604020202020204" pitchFamily="34" charset="0"/>
                <a:cs typeface="Arial" panose="020B0604020202020204" pitchFamily="34" charset="0"/>
              </a:rPr>
              <a:t>ESTRATEGIA DE MOVILIDAD CICLISTA EN EL CENTRO DE FRESNILLO, ZAC</a:t>
            </a:r>
            <a:r>
              <a:rPr lang="es-MX" sz="1400" b="1" spc="100" dirty="0" smtClean="0">
                <a:solidFill>
                  <a:schemeClr val="bg2">
                    <a:lumMod val="50000"/>
                  </a:schemeClr>
                </a:solidFill>
                <a:latin typeface="Arial" panose="020B0604020202020204" pitchFamily="34" charset="0"/>
                <a:cs typeface="Arial" panose="020B0604020202020204" pitchFamily="34" charset="0"/>
              </a:rPr>
              <a:t>.</a:t>
            </a:r>
            <a:endParaRPr lang="es-MX" sz="1400" b="1" spc="1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2652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8" y="-452582"/>
            <a:ext cx="12219708" cy="7324399"/>
          </a:xfrm>
          <a:prstGeom prst="rect">
            <a:avLst/>
          </a:prstGeom>
        </p:spPr>
      </p:pic>
      <p:sp>
        <p:nvSpPr>
          <p:cNvPr id="3" name="Marcador de contenido 2"/>
          <p:cNvSpPr>
            <a:spLocks noGrp="1"/>
          </p:cNvSpPr>
          <p:nvPr>
            <p:ph idx="1"/>
          </p:nvPr>
        </p:nvSpPr>
        <p:spPr>
          <a:xfrm>
            <a:off x="838200" y="577885"/>
            <a:ext cx="10515600" cy="5109551"/>
          </a:xfrm>
        </p:spPr>
        <p:txBody>
          <a:bodyPr>
            <a:noAutofit/>
          </a:bodyPr>
          <a:lstStyle/>
          <a:p>
            <a:pPr marL="0" indent="0">
              <a:buNone/>
            </a:pPr>
            <a:r>
              <a:rPr lang="es-MX" sz="1700" b="1" dirty="0"/>
              <a:t>MODELOS DE DESARROLLO EN OTRAS REGIONES DEL MUNDO</a:t>
            </a:r>
          </a:p>
          <a:p>
            <a:pPr marL="0" lvl="0" indent="0">
              <a:buNone/>
            </a:pPr>
            <a:r>
              <a:rPr lang="es-MX" sz="1700" i="1" dirty="0"/>
              <a:t>Copenhague, </a:t>
            </a:r>
            <a:r>
              <a:rPr lang="es-MX" sz="1700" i="1" dirty="0" smtClean="0"/>
              <a:t>Dinamarca                                                                              </a:t>
            </a:r>
            <a:r>
              <a:rPr lang="es-MX" sz="1700" i="1" dirty="0"/>
              <a:t>Bogotá, Colombia</a:t>
            </a:r>
            <a:endParaRPr lang="es-MX" sz="1700" dirty="0"/>
          </a:p>
          <a:p>
            <a:endParaRPr lang="es-MX" sz="1600" dirty="0"/>
          </a:p>
          <a:p>
            <a:pPr marL="0" indent="0">
              <a:buNone/>
            </a:pPr>
            <a:endParaRPr lang="es-MX" sz="1600" dirty="0" smtClean="0">
              <a:latin typeface="Arial" panose="020B0604020202020204" pitchFamily="34" charset="0"/>
              <a:cs typeface="Arial" panose="020B0604020202020204" pitchFamily="34" charset="0"/>
            </a:endParaRPr>
          </a:p>
          <a:p>
            <a:pPr marL="0" indent="0">
              <a:buNone/>
            </a:pPr>
            <a:endParaRPr lang="es-MX" sz="1600" dirty="0">
              <a:latin typeface="Arial" panose="020B0604020202020204" pitchFamily="34" charset="0"/>
              <a:cs typeface="Arial" panose="020B0604020202020204" pitchFamily="34" charset="0"/>
            </a:endParaRPr>
          </a:p>
          <a:p>
            <a:pPr marL="0" indent="0">
              <a:buNone/>
            </a:pPr>
            <a:endParaRPr lang="es-MX" sz="1600" dirty="0" smtClean="0">
              <a:latin typeface="Arial" panose="020B0604020202020204" pitchFamily="34" charset="0"/>
              <a:cs typeface="Arial" panose="020B0604020202020204" pitchFamily="34" charset="0"/>
            </a:endParaRPr>
          </a:p>
          <a:p>
            <a:pPr marL="0" indent="0">
              <a:buNone/>
            </a:pPr>
            <a:endParaRPr lang="es-MX" sz="1600" dirty="0">
              <a:latin typeface="Arial" panose="020B0604020202020204" pitchFamily="34" charset="0"/>
              <a:cs typeface="Arial" panose="020B0604020202020204" pitchFamily="34" charset="0"/>
            </a:endParaRPr>
          </a:p>
          <a:p>
            <a:pPr marL="0" indent="0">
              <a:buNone/>
            </a:pPr>
            <a:endParaRPr lang="es-MX" sz="1600" dirty="0" smtClean="0">
              <a:latin typeface="Arial" panose="020B0604020202020204" pitchFamily="34" charset="0"/>
              <a:cs typeface="Arial" panose="020B0604020202020204" pitchFamily="34" charset="0"/>
            </a:endParaRPr>
          </a:p>
          <a:p>
            <a:pPr marL="0" indent="0">
              <a:buNone/>
            </a:pPr>
            <a:endParaRPr lang="es-MX" sz="1600" dirty="0">
              <a:latin typeface="Arial" panose="020B0604020202020204" pitchFamily="34" charset="0"/>
              <a:cs typeface="Arial" panose="020B0604020202020204" pitchFamily="34" charset="0"/>
            </a:endParaRPr>
          </a:p>
          <a:p>
            <a:pPr marL="0" indent="0">
              <a:buNone/>
            </a:pPr>
            <a:endParaRPr lang="es-MX" sz="1600" dirty="0" smtClean="0">
              <a:latin typeface="Arial" panose="020B0604020202020204" pitchFamily="34" charset="0"/>
              <a:cs typeface="Arial" panose="020B0604020202020204" pitchFamily="34" charset="0"/>
            </a:endParaRPr>
          </a:p>
          <a:p>
            <a:pPr marL="0" indent="0">
              <a:buNone/>
            </a:pPr>
            <a:endParaRPr lang="es-MX" sz="1600" dirty="0">
              <a:latin typeface="Arial" panose="020B0604020202020204" pitchFamily="34" charset="0"/>
              <a:cs typeface="Arial" panose="020B0604020202020204" pitchFamily="34" charset="0"/>
            </a:endParaRPr>
          </a:p>
          <a:p>
            <a:pPr marL="0" indent="0">
              <a:buNone/>
            </a:pPr>
            <a:r>
              <a:rPr lang="es-MX" sz="1600" dirty="0" smtClean="0">
                <a:latin typeface="Arial" panose="020B0604020202020204" pitchFamily="34" charset="0"/>
                <a:cs typeface="Arial" panose="020B0604020202020204" pitchFamily="34" charset="0"/>
              </a:rPr>
              <a:t>Cerca de 350 km de </a:t>
            </a:r>
            <a:r>
              <a:rPr lang="es-MX" sz="1600" dirty="0" err="1" smtClean="0">
                <a:latin typeface="Arial" panose="020B0604020202020204" pitchFamily="34" charset="0"/>
                <a:cs typeface="Arial" panose="020B0604020202020204" pitchFamily="34" charset="0"/>
              </a:rPr>
              <a:t>ciclovias</a:t>
            </a:r>
            <a:r>
              <a:rPr lang="es-MX" sz="1600" dirty="0" smtClean="0">
                <a:latin typeface="Arial" panose="020B0604020202020204" pitchFamily="34" charset="0"/>
                <a:cs typeface="Arial" panose="020B0604020202020204" pitchFamily="34" charset="0"/>
              </a:rPr>
              <a:t>.                                               Rutas de 300 km de </a:t>
            </a:r>
            <a:r>
              <a:rPr lang="es-MX" sz="1600" dirty="0" err="1" smtClean="0">
                <a:latin typeface="Arial" panose="020B0604020202020204" pitchFamily="34" charset="0"/>
                <a:cs typeface="Arial" panose="020B0604020202020204" pitchFamily="34" charset="0"/>
              </a:rPr>
              <a:t>ciclovias</a:t>
            </a:r>
            <a:r>
              <a:rPr lang="es-MX" sz="1600" dirty="0" smtClean="0">
                <a:latin typeface="Arial" panose="020B0604020202020204" pitchFamily="34" charset="0"/>
                <a:cs typeface="Arial" panose="020B0604020202020204" pitchFamily="34" charset="0"/>
              </a:rPr>
              <a:t>.</a:t>
            </a:r>
          </a:p>
        </p:txBody>
      </p:sp>
      <p:sp>
        <p:nvSpPr>
          <p:cNvPr id="6" name="Título 1"/>
          <p:cNvSpPr txBox="1">
            <a:spLocks/>
          </p:cNvSpPr>
          <p:nvPr/>
        </p:nvSpPr>
        <p:spPr>
          <a:xfrm>
            <a:off x="5495636" y="76736"/>
            <a:ext cx="6797964" cy="50114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s-MX" sz="1400" b="1" dirty="0" smtClean="0">
                <a:solidFill>
                  <a:schemeClr val="bg2">
                    <a:lumMod val="50000"/>
                  </a:schemeClr>
                </a:solidFill>
                <a:latin typeface="Arial" panose="020B0604020202020204" pitchFamily="34" charset="0"/>
                <a:cs typeface="Arial" panose="020B0604020202020204" pitchFamily="34" charset="0"/>
              </a:rPr>
              <a:t>ESTRATEGIA DE MOVILIDAD CICLISTA EN EL CENTRO DE FRESNILLO, ZAC</a:t>
            </a:r>
            <a:r>
              <a:rPr lang="es-MX" sz="1400" b="1" spc="100" dirty="0" smtClean="0">
                <a:solidFill>
                  <a:schemeClr val="bg2">
                    <a:lumMod val="50000"/>
                  </a:schemeClr>
                </a:solidFill>
                <a:latin typeface="Arial" panose="020B0604020202020204" pitchFamily="34" charset="0"/>
                <a:cs typeface="Arial" panose="020B0604020202020204" pitchFamily="34" charset="0"/>
              </a:rPr>
              <a:t>.</a:t>
            </a:r>
            <a:endParaRPr lang="es-MX" sz="1400" b="1" spc="100" dirty="0">
              <a:solidFill>
                <a:schemeClr val="bg2">
                  <a:lumMod val="50000"/>
                </a:schemeClr>
              </a:solidFill>
              <a:latin typeface="Arial" panose="020B0604020202020204" pitchFamily="34" charset="0"/>
              <a:cs typeface="Arial" panose="020B0604020202020204" pitchFamily="34" charset="0"/>
            </a:endParaRPr>
          </a:p>
        </p:txBody>
      </p:sp>
      <p:pic>
        <p:nvPicPr>
          <p:cNvPr id="9" name="Imagen 8" descr="Un ranking de las diez capitales mas bike friendly del mundo. Sistemas integrados con el transporte publico, estacionamientos especiales, vias verdes y cientos de kilometros de ciclovia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608352"/>
            <a:ext cx="3781628" cy="2501758"/>
          </a:xfrm>
          <a:prstGeom prst="rect">
            <a:avLst/>
          </a:prstGeom>
          <a:noFill/>
          <a:ln>
            <a:noFill/>
          </a:ln>
        </p:spPr>
      </p:pic>
      <p:pic>
        <p:nvPicPr>
          <p:cNvPr id="10" name="Imagen 9" descr="Un ranking de las diez capitales mas bike friendly del mundo. Sistemas integrados con el transporte publico, estacionamientos especiales, vias verdes y cientos de kilometros de ciclovia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6668" y="1608352"/>
            <a:ext cx="3960292" cy="2802063"/>
          </a:xfrm>
          <a:prstGeom prst="rect">
            <a:avLst/>
          </a:prstGeom>
          <a:noFill/>
          <a:ln>
            <a:noFill/>
          </a:ln>
        </p:spPr>
      </p:pic>
    </p:spTree>
    <p:extLst>
      <p:ext uri="{BB962C8B-B14F-4D97-AF65-F5344CB8AC3E}">
        <p14:creationId xmlns:p14="http://schemas.microsoft.com/office/powerpoint/2010/main" val="791277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8" y="-452582"/>
            <a:ext cx="12219708" cy="7324399"/>
          </a:xfrm>
          <a:prstGeom prst="rect">
            <a:avLst/>
          </a:prstGeom>
        </p:spPr>
      </p:pic>
      <p:sp>
        <p:nvSpPr>
          <p:cNvPr id="3" name="Marcador de contenido 2"/>
          <p:cNvSpPr>
            <a:spLocks noGrp="1"/>
          </p:cNvSpPr>
          <p:nvPr>
            <p:ph idx="1"/>
          </p:nvPr>
        </p:nvSpPr>
        <p:spPr>
          <a:xfrm>
            <a:off x="838200" y="577885"/>
            <a:ext cx="10515600" cy="5109551"/>
          </a:xfrm>
        </p:spPr>
        <p:txBody>
          <a:bodyPr>
            <a:noAutofit/>
          </a:bodyPr>
          <a:lstStyle/>
          <a:p>
            <a:pPr marL="0" indent="0">
              <a:buNone/>
            </a:pPr>
            <a:r>
              <a:rPr lang="es-MX" sz="1700" b="1" dirty="0"/>
              <a:t>MODELOS DE DESARROLLO EN OTRAS REGIONES DEL </a:t>
            </a:r>
            <a:r>
              <a:rPr lang="es-MX" sz="1700" b="1" dirty="0" smtClean="0"/>
              <a:t>MUNDO</a:t>
            </a:r>
            <a:endParaRPr lang="es-MX" sz="1700" b="1" dirty="0"/>
          </a:p>
          <a:p>
            <a:pPr marL="0" lvl="0" indent="0">
              <a:buNone/>
            </a:pPr>
            <a:r>
              <a:rPr lang="es-MX" sz="1700" i="1" dirty="0"/>
              <a:t>Curitiba, </a:t>
            </a:r>
            <a:r>
              <a:rPr lang="es-MX" sz="1700" i="1" dirty="0" smtClean="0"/>
              <a:t>Brasil                                                                                             </a:t>
            </a:r>
            <a:r>
              <a:rPr lang="es-MX" sz="1700" i="1" dirty="0"/>
              <a:t>Montreal, Canadá</a:t>
            </a:r>
            <a:endParaRPr lang="es-MX" sz="1700" dirty="0"/>
          </a:p>
          <a:p>
            <a:pPr marL="0" indent="0">
              <a:buNone/>
            </a:pPr>
            <a:endParaRPr lang="es-MX" sz="1600" dirty="0" smtClean="0"/>
          </a:p>
          <a:p>
            <a:pPr marL="0" indent="0">
              <a:buNone/>
            </a:pPr>
            <a:endParaRPr lang="es-MX" sz="1600" dirty="0"/>
          </a:p>
          <a:p>
            <a:pPr marL="0" indent="0">
              <a:buNone/>
            </a:pPr>
            <a:endParaRPr lang="es-MX" sz="1600" dirty="0" smtClean="0"/>
          </a:p>
          <a:p>
            <a:pPr marL="0" indent="0">
              <a:buNone/>
            </a:pPr>
            <a:endParaRPr lang="es-MX" sz="1600" dirty="0"/>
          </a:p>
          <a:p>
            <a:pPr marL="0" indent="0">
              <a:buNone/>
            </a:pPr>
            <a:endParaRPr lang="es-MX" sz="1600" dirty="0" smtClean="0"/>
          </a:p>
          <a:p>
            <a:pPr marL="0" indent="0">
              <a:buNone/>
            </a:pPr>
            <a:endParaRPr lang="es-MX" sz="1600" dirty="0"/>
          </a:p>
          <a:p>
            <a:pPr marL="0" indent="0">
              <a:buNone/>
            </a:pPr>
            <a:endParaRPr lang="es-MX" sz="1600" dirty="0" smtClean="0"/>
          </a:p>
          <a:p>
            <a:pPr marL="0" indent="0">
              <a:buNone/>
            </a:pPr>
            <a:endParaRPr lang="es-MX" sz="1600" dirty="0"/>
          </a:p>
          <a:p>
            <a:pPr marL="0" indent="0">
              <a:buNone/>
            </a:pPr>
            <a:endParaRPr lang="es-MX" sz="1600" dirty="0" smtClean="0"/>
          </a:p>
          <a:p>
            <a:pPr marL="0" indent="0">
              <a:buNone/>
            </a:pPr>
            <a:r>
              <a:rPr lang="es-MX" sz="1600" dirty="0" smtClean="0"/>
              <a:t>120 km de </a:t>
            </a:r>
            <a:r>
              <a:rPr lang="es-MX" sz="1600" dirty="0" err="1" smtClean="0"/>
              <a:t>ciclovias</a:t>
            </a:r>
            <a:r>
              <a:rPr lang="es-MX" sz="1600" dirty="0" smtClean="0"/>
              <a:t>                                                                                              400 km de </a:t>
            </a:r>
            <a:r>
              <a:rPr lang="es-MX" sz="1600" dirty="0" err="1" smtClean="0"/>
              <a:t>ciclovias</a:t>
            </a:r>
            <a:endParaRPr lang="es-MX" sz="1600" dirty="0"/>
          </a:p>
          <a:p>
            <a:pPr marL="0" indent="0">
              <a:buNone/>
            </a:pPr>
            <a:endParaRPr lang="es-MX" sz="1600" dirty="0"/>
          </a:p>
          <a:p>
            <a:pPr marL="0" indent="0">
              <a:buNone/>
            </a:pPr>
            <a:endParaRPr lang="es-MX" sz="1600" dirty="0" smtClean="0">
              <a:latin typeface="Arial" panose="020B0604020202020204" pitchFamily="34" charset="0"/>
              <a:cs typeface="Arial" panose="020B0604020202020204" pitchFamily="34" charset="0"/>
            </a:endParaRPr>
          </a:p>
        </p:txBody>
      </p:sp>
      <p:sp>
        <p:nvSpPr>
          <p:cNvPr id="6" name="Título 1"/>
          <p:cNvSpPr txBox="1">
            <a:spLocks/>
          </p:cNvSpPr>
          <p:nvPr/>
        </p:nvSpPr>
        <p:spPr>
          <a:xfrm>
            <a:off x="5495636" y="76736"/>
            <a:ext cx="6797964" cy="50114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s-MX" sz="1400" b="1" dirty="0" smtClean="0">
                <a:solidFill>
                  <a:schemeClr val="bg2">
                    <a:lumMod val="50000"/>
                  </a:schemeClr>
                </a:solidFill>
                <a:latin typeface="Arial" panose="020B0604020202020204" pitchFamily="34" charset="0"/>
                <a:cs typeface="Arial" panose="020B0604020202020204" pitchFamily="34" charset="0"/>
              </a:rPr>
              <a:t>ESTRATEGIA DE MOVILIDAD CICLISTA EN EL CENTRO DE FRESNILLO, ZAC</a:t>
            </a:r>
            <a:r>
              <a:rPr lang="es-MX" sz="1400" b="1" spc="100" dirty="0" smtClean="0">
                <a:solidFill>
                  <a:schemeClr val="bg2">
                    <a:lumMod val="50000"/>
                  </a:schemeClr>
                </a:solidFill>
                <a:latin typeface="Arial" panose="020B0604020202020204" pitchFamily="34" charset="0"/>
                <a:cs typeface="Arial" panose="020B0604020202020204" pitchFamily="34" charset="0"/>
              </a:rPr>
              <a:t>.</a:t>
            </a:r>
            <a:endParaRPr lang="es-MX" sz="1400" b="1" spc="100" dirty="0">
              <a:solidFill>
                <a:schemeClr val="bg2">
                  <a:lumMod val="50000"/>
                </a:schemeClr>
              </a:solidFill>
              <a:latin typeface="Arial" panose="020B0604020202020204" pitchFamily="34" charset="0"/>
              <a:cs typeface="Arial" panose="020B0604020202020204" pitchFamily="34" charset="0"/>
            </a:endParaRPr>
          </a:p>
        </p:txBody>
      </p:sp>
      <p:pic>
        <p:nvPicPr>
          <p:cNvPr id="7" name="Imagen 6" descr="Un ranking de las diez capitales mas bike friendly del mundo. Sistemas integrados con el transporte publico, estacionamientos especiales, vias verdes y cientos de kilometros de ciclovia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906" y="1402618"/>
            <a:ext cx="3402078" cy="2699119"/>
          </a:xfrm>
          <a:prstGeom prst="rect">
            <a:avLst/>
          </a:prstGeom>
          <a:noFill/>
          <a:ln>
            <a:noFill/>
          </a:ln>
        </p:spPr>
      </p:pic>
      <p:pic>
        <p:nvPicPr>
          <p:cNvPr id="8" name="Imagen 7" descr="Un ranking de las diez capitales mas bike friendly del mundo. Sistemas integrados con el transporte publico, estacionamientos especiales, vias verdes y cientos de kilometros de ciclovia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9954" y="1402618"/>
            <a:ext cx="3466011" cy="2927720"/>
          </a:xfrm>
          <a:prstGeom prst="rect">
            <a:avLst/>
          </a:prstGeom>
          <a:noFill/>
          <a:ln>
            <a:noFill/>
          </a:ln>
        </p:spPr>
      </p:pic>
    </p:spTree>
    <p:extLst>
      <p:ext uri="{BB962C8B-B14F-4D97-AF65-F5344CB8AC3E}">
        <p14:creationId xmlns:p14="http://schemas.microsoft.com/office/powerpoint/2010/main" val="2986746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a:p>
        </p:txBody>
      </p:sp>
      <p:sp>
        <p:nvSpPr>
          <p:cNvPr id="3" name="Content Placeholder 2"/>
          <p:cNvSpPr>
            <a:spLocks noGrp="1"/>
          </p:cNvSpPr>
          <p:nvPr>
            <p:ph idx="1"/>
          </p:nvPr>
        </p:nvSpPr>
        <p:spPr/>
        <p:txBody>
          <a:bodyPr/>
          <a:lstStyle/>
          <a:p>
            <a:endParaRPr lang="es-MX"/>
          </a:p>
        </p:txBody>
      </p:sp>
      <p:pic>
        <p:nvPicPr>
          <p:cNvPr id="4"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8" y="-208076"/>
            <a:ext cx="12219708" cy="7324399"/>
          </a:xfrm>
          <a:prstGeom prst="rect">
            <a:avLst/>
          </a:prstGeom>
        </p:spPr>
      </p:pic>
      <p:pic>
        <p:nvPicPr>
          <p:cNvPr id="1026" name="Picture 2" descr="http://www.reydocbici.com/fs_files/user_img/gaci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07" y="425454"/>
            <a:ext cx="3305175" cy="24765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4251" y="3013102"/>
            <a:ext cx="2685351" cy="369332"/>
          </a:xfrm>
          <a:prstGeom prst="rect">
            <a:avLst/>
          </a:prstGeom>
        </p:spPr>
        <p:txBody>
          <a:bodyPr wrap="none">
            <a:spAutoFit/>
          </a:bodyPr>
          <a:lstStyle/>
          <a:p>
            <a:r>
              <a:rPr lang="es-MX" b="1">
                <a:solidFill>
                  <a:srgbClr val="000000"/>
                </a:solidFill>
                <a:latin typeface="Arial" panose="020B0604020202020204" pitchFamily="34" charset="0"/>
              </a:rPr>
              <a:t>Ciclovía</a:t>
            </a:r>
            <a:r>
              <a:rPr lang="es-MX" b="1" dirty="0">
                <a:solidFill>
                  <a:srgbClr val="000000"/>
                </a:solidFill>
                <a:latin typeface="Arial" panose="020B0604020202020204" pitchFamily="34" charset="0"/>
              </a:rPr>
              <a:t> Cd. de México</a:t>
            </a:r>
            <a:endParaRPr lang="es-MX" dirty="0"/>
          </a:p>
        </p:txBody>
      </p:sp>
      <p:pic>
        <p:nvPicPr>
          <p:cNvPr id="1028" name="Picture 4" descr="http://www.reydocbici.com/fs_files/user_img/gaci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3491" y="452439"/>
            <a:ext cx="3305175" cy="24765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792407" y="3084792"/>
            <a:ext cx="2467342" cy="369332"/>
          </a:xfrm>
          <a:prstGeom prst="rect">
            <a:avLst/>
          </a:prstGeom>
        </p:spPr>
        <p:txBody>
          <a:bodyPr wrap="none">
            <a:spAutoFit/>
          </a:bodyPr>
          <a:lstStyle/>
          <a:p>
            <a:r>
              <a:rPr lang="es-MX" b="1" dirty="0">
                <a:solidFill>
                  <a:srgbClr val="585B67"/>
                </a:solidFill>
                <a:latin typeface="Arial" panose="020B0604020202020204" pitchFamily="34" charset="0"/>
              </a:rPr>
              <a:t>Cancún </a:t>
            </a:r>
            <a:r>
              <a:rPr lang="es-MX" b="1" dirty="0" err="1">
                <a:solidFill>
                  <a:srgbClr val="585B67"/>
                </a:solidFill>
                <a:latin typeface="Arial" panose="020B0604020202020204" pitchFamily="34" charset="0"/>
              </a:rPr>
              <a:t>Qintana</a:t>
            </a:r>
            <a:r>
              <a:rPr lang="es-MX" b="1" dirty="0">
                <a:solidFill>
                  <a:srgbClr val="585B67"/>
                </a:solidFill>
                <a:latin typeface="Arial" panose="020B0604020202020204" pitchFamily="34" charset="0"/>
              </a:rPr>
              <a:t> Roo</a:t>
            </a:r>
            <a:endParaRPr lang="es-MX" dirty="0"/>
          </a:p>
        </p:txBody>
      </p:sp>
      <p:pic>
        <p:nvPicPr>
          <p:cNvPr id="1030" name="Picture 6" descr="http://i.sdpnoticias.com/galerias/2013/08/07/193659_5191001113_3a7eb60a38_z_1_princip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4603" y="452439"/>
            <a:ext cx="3181459" cy="47721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diarioenbici.com/wp-content/uploads/2013/06/mexicali-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6926" y="3535485"/>
            <a:ext cx="3448559" cy="190820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334834" y="4261545"/>
            <a:ext cx="1082348" cy="369332"/>
          </a:xfrm>
          <a:prstGeom prst="rect">
            <a:avLst/>
          </a:prstGeom>
        </p:spPr>
        <p:txBody>
          <a:bodyPr wrap="none">
            <a:spAutoFit/>
          </a:bodyPr>
          <a:lstStyle/>
          <a:p>
            <a:r>
              <a:rPr lang="es-MX" b="1" dirty="0" smtClean="0">
                <a:solidFill>
                  <a:srgbClr val="585B67"/>
                </a:solidFill>
                <a:latin typeface="Arial" panose="020B0604020202020204" pitchFamily="34" charset="0"/>
              </a:rPr>
              <a:t>Mexicali</a:t>
            </a:r>
            <a:endParaRPr lang="es-MX" dirty="0"/>
          </a:p>
        </p:txBody>
      </p:sp>
    </p:spTree>
    <p:extLst>
      <p:ext uri="{BB962C8B-B14F-4D97-AF65-F5344CB8AC3E}">
        <p14:creationId xmlns:p14="http://schemas.microsoft.com/office/powerpoint/2010/main" val="695918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8" y="-452582"/>
            <a:ext cx="12219708" cy="7324399"/>
          </a:xfrm>
          <a:prstGeom prst="rect">
            <a:avLst/>
          </a:prstGeom>
        </p:spPr>
      </p:pic>
      <p:sp>
        <p:nvSpPr>
          <p:cNvPr id="3" name="Marcador de contenido 2"/>
          <p:cNvSpPr>
            <a:spLocks noGrp="1"/>
          </p:cNvSpPr>
          <p:nvPr>
            <p:ph idx="1"/>
          </p:nvPr>
        </p:nvSpPr>
        <p:spPr>
          <a:xfrm>
            <a:off x="838200" y="577885"/>
            <a:ext cx="10515600" cy="5109551"/>
          </a:xfrm>
        </p:spPr>
        <p:txBody>
          <a:bodyPr>
            <a:noAutofit/>
          </a:bodyPr>
          <a:lstStyle/>
          <a:p>
            <a:pPr marL="0" indent="0">
              <a:buNone/>
            </a:pPr>
            <a:r>
              <a:rPr lang="es-MX" sz="1700" b="1" dirty="0" smtClean="0">
                <a:latin typeface="Arial" panose="020B0604020202020204" pitchFamily="34" charset="0"/>
                <a:cs typeface="Arial" panose="020B0604020202020204" pitchFamily="34" charset="0"/>
              </a:rPr>
              <a:t>OBJETIVOS</a:t>
            </a:r>
          </a:p>
          <a:p>
            <a:pPr marL="0" indent="0" algn="just">
              <a:buNone/>
            </a:pPr>
            <a:r>
              <a:rPr lang="es-MX" sz="1700" dirty="0"/>
              <a:t>Objetivo general</a:t>
            </a:r>
          </a:p>
          <a:p>
            <a:pPr algn="just"/>
            <a:r>
              <a:rPr lang="es-MX" sz="1700" dirty="0"/>
              <a:t>Elaborar un proyecto de que tenga como estrategia la movilidad urbana a través del uso de la bicicleta y tenga como resultado un mejoramiento vial en el centro de la ciudad de Fresnillo, </a:t>
            </a:r>
            <a:r>
              <a:rPr lang="es-MX" sz="1700" dirty="0" err="1"/>
              <a:t>Zac</a:t>
            </a:r>
            <a:endParaRPr lang="es-MX" sz="1700" dirty="0"/>
          </a:p>
          <a:p>
            <a:pPr marL="0" indent="0" algn="just">
              <a:buNone/>
            </a:pPr>
            <a:endParaRPr lang="es-MX" sz="1700" dirty="0"/>
          </a:p>
          <a:p>
            <a:pPr marL="0" indent="0" algn="just">
              <a:buNone/>
            </a:pPr>
            <a:r>
              <a:rPr lang="es-MX" sz="1700" dirty="0"/>
              <a:t>Objetivos particulares:</a:t>
            </a:r>
          </a:p>
          <a:p>
            <a:pPr algn="just"/>
            <a:r>
              <a:rPr lang="es-MX" sz="1700" dirty="0" smtClean="0"/>
              <a:t>Levantamiento </a:t>
            </a:r>
            <a:r>
              <a:rPr lang="es-MX" sz="1700" dirty="0"/>
              <a:t>fotográfico de las calles del centro de la ciudad.</a:t>
            </a:r>
          </a:p>
          <a:p>
            <a:pPr lvl="0" algn="just"/>
            <a:r>
              <a:rPr lang="es-MX" sz="1700" dirty="0"/>
              <a:t>Presentar el proyecto a las autoridades </a:t>
            </a:r>
            <a:r>
              <a:rPr lang="es-MX" sz="1700" dirty="0" smtClean="0"/>
              <a:t>municipales</a:t>
            </a:r>
          </a:p>
          <a:p>
            <a:pPr lvl="0" algn="just"/>
            <a:r>
              <a:rPr lang="es-MX" sz="1700" dirty="0" smtClean="0"/>
              <a:t>Exponer </a:t>
            </a:r>
            <a:r>
              <a:rPr lang="es-MX" sz="1700" dirty="0"/>
              <a:t>el proyecto ante el Instituto Municipal de Planeación.</a:t>
            </a:r>
          </a:p>
          <a:p>
            <a:pPr lvl="0" algn="just"/>
            <a:r>
              <a:rPr lang="es-MX" sz="1700" dirty="0" smtClean="0"/>
              <a:t>Aplicación de encuestas y entrevistas</a:t>
            </a:r>
            <a:endParaRPr lang="es-MX" sz="1700" dirty="0"/>
          </a:p>
          <a:p>
            <a:pPr marL="0" indent="0">
              <a:buNone/>
            </a:pPr>
            <a:endParaRPr lang="es-MX" sz="1600" dirty="0" smtClean="0">
              <a:latin typeface="Arial" panose="020B0604020202020204" pitchFamily="34" charset="0"/>
              <a:cs typeface="Arial" panose="020B0604020202020204" pitchFamily="34" charset="0"/>
            </a:endParaRPr>
          </a:p>
        </p:txBody>
      </p:sp>
      <p:sp>
        <p:nvSpPr>
          <p:cNvPr id="6" name="Título 1"/>
          <p:cNvSpPr txBox="1">
            <a:spLocks/>
          </p:cNvSpPr>
          <p:nvPr/>
        </p:nvSpPr>
        <p:spPr>
          <a:xfrm>
            <a:off x="5495636" y="76736"/>
            <a:ext cx="6797964" cy="50114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s-MX" sz="1400" b="1" dirty="0" smtClean="0">
                <a:solidFill>
                  <a:schemeClr val="bg2">
                    <a:lumMod val="50000"/>
                  </a:schemeClr>
                </a:solidFill>
                <a:latin typeface="Arial" panose="020B0604020202020204" pitchFamily="34" charset="0"/>
                <a:cs typeface="Arial" panose="020B0604020202020204" pitchFamily="34" charset="0"/>
              </a:rPr>
              <a:t>ESTRATEGIA DE MOVILIDAD CICLISTA EN EL CENTRO DE FRESNILLO, ZAC</a:t>
            </a:r>
            <a:r>
              <a:rPr lang="es-MX" sz="1400" b="1" spc="100" dirty="0" smtClean="0">
                <a:solidFill>
                  <a:schemeClr val="bg2">
                    <a:lumMod val="50000"/>
                  </a:schemeClr>
                </a:solidFill>
                <a:latin typeface="Arial" panose="020B0604020202020204" pitchFamily="34" charset="0"/>
                <a:cs typeface="Arial" panose="020B0604020202020204" pitchFamily="34" charset="0"/>
              </a:rPr>
              <a:t>.</a:t>
            </a:r>
            <a:endParaRPr lang="es-MX" sz="1400" b="1" spc="100" dirty="0">
              <a:solidFill>
                <a:schemeClr val="bg2">
                  <a:lumMod val="50000"/>
                </a:schemeClr>
              </a:solidFill>
              <a:latin typeface="Arial" panose="020B0604020202020204" pitchFamily="34" charset="0"/>
              <a:cs typeface="Arial" panose="020B0604020202020204" pitchFamily="34" charset="0"/>
            </a:endParaRPr>
          </a:p>
        </p:txBody>
      </p:sp>
      <p:pic>
        <p:nvPicPr>
          <p:cNvPr id="3074" name="Picture 2" descr="http://www.ideal.es/noticias/201503/21/media/cortadas/almeria-bici--575x3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7271" y="2777417"/>
            <a:ext cx="3373218" cy="1894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91380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212</TotalTime>
  <Words>1420</Words>
  <Application>Microsoft Office PowerPoint</Application>
  <PresentationFormat>Panorámica</PresentationFormat>
  <Paragraphs>660</Paragraphs>
  <Slides>17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INSTITUTO TECNOLÓGICO DE ZACATECAS</dc:title>
  <dc:creator>Usuario</dc:creator>
  <cp:lastModifiedBy>Humbelina</cp:lastModifiedBy>
  <cp:revision>30</cp:revision>
  <dcterms:created xsi:type="dcterms:W3CDTF">2015-12-09T18:40:03Z</dcterms:created>
  <dcterms:modified xsi:type="dcterms:W3CDTF">2016-02-16T18:49:47Z</dcterms:modified>
</cp:coreProperties>
</file>